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67" r:id="rId2"/>
    <p:sldId id="257" r:id="rId3"/>
    <p:sldId id="289" r:id="rId4"/>
    <p:sldId id="290" r:id="rId5"/>
    <p:sldId id="261" r:id="rId6"/>
    <p:sldId id="284" r:id="rId7"/>
    <p:sldId id="291" r:id="rId8"/>
    <p:sldId id="282" r:id="rId9"/>
    <p:sldId id="258" r:id="rId10"/>
    <p:sldId id="274" r:id="rId11"/>
    <p:sldId id="275" r:id="rId12"/>
    <p:sldId id="277" r:id="rId13"/>
    <p:sldId id="279" r:id="rId14"/>
    <p:sldId id="285" r:id="rId15"/>
    <p:sldId id="288" r:id="rId16"/>
    <p:sldId id="280" r:id="rId17"/>
    <p:sldId id="263" r:id="rId18"/>
    <p:sldId id="270" r:id="rId19"/>
    <p:sldId id="272" r:id="rId20"/>
    <p:sldId id="286" r:id="rId21"/>
    <p:sldId id="269" r:id="rId22"/>
    <p:sldId id="273" r:id="rId23"/>
    <p:sldId id="271" r:id="rId24"/>
    <p:sldId id="264" r:id="rId25"/>
    <p:sldId id="265" r:id="rId26"/>
    <p:sldId id="287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9ECED-C982-4B27-92BE-77D0A242F2EC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04FF4-527B-4BE5-9664-2B960329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3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4FF4-527B-4BE5-9664-2B96032990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9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1365143-F39E-48E9-B0E2-EABF5F2E0FD0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9D13A0-AE1E-4F9A-B054-F3AF6F17AF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a-consultants.org/" TargetMode="External"/><Relationship Id="rId2" Type="http://schemas.openxmlformats.org/officeDocument/2006/relationships/hyperlink" Target="http://www.isa-arbor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514600"/>
            <a:ext cx="7315200" cy="2595025"/>
          </a:xfrm>
        </p:spPr>
        <p:txBody>
          <a:bodyPr>
            <a:normAutofit/>
          </a:bodyPr>
          <a:lstStyle/>
          <a:p>
            <a:r>
              <a:rPr lang="en-US" dirty="0" smtClean="0"/>
              <a:t>Tree Inspections for Real Estate Transactions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4191000" cy="114463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James Komen, Class One Arboriculture Inc.</a:t>
            </a:r>
          </a:p>
          <a:p>
            <a:r>
              <a:rPr lang="en-US" sz="1600" dirty="0" smtClean="0"/>
              <a:t>BCMA#WE-9909B</a:t>
            </a:r>
          </a:p>
          <a:p>
            <a:r>
              <a:rPr lang="en-US" sz="1600" dirty="0" smtClean="0"/>
              <a:t>RCA#555</a:t>
            </a:r>
            <a:endParaRPr lang="en-US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53000" y="5257800"/>
            <a:ext cx="3657600" cy="114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/>
              <a:t>818-495-5344</a:t>
            </a:r>
          </a:p>
          <a:p>
            <a:pPr algn="r"/>
            <a:r>
              <a:rPr lang="en-US" sz="1600" dirty="0"/>
              <a:t>classonearboriculture@gmail.com</a:t>
            </a:r>
          </a:p>
          <a:p>
            <a:pPr algn="r"/>
            <a:endParaRPr lang="en-US" sz="16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3"/>
          <a:stretch/>
        </p:blipFill>
        <p:spPr>
          <a:xfrm>
            <a:off x="1676400" y="380999"/>
            <a:ext cx="5907721" cy="31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743200"/>
            <a:ext cx="4038600" cy="462381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Risk/Benefit Tradeoff</a:t>
            </a:r>
          </a:p>
          <a:p>
            <a:pPr lvl="1"/>
            <a:r>
              <a:rPr lang="en-US" dirty="0" smtClean="0"/>
              <a:t>All Trees Pose Risk</a:t>
            </a:r>
          </a:p>
          <a:p>
            <a:pPr lvl="1"/>
            <a:r>
              <a:rPr lang="en-US" dirty="0" smtClean="0"/>
              <a:t>Trees Provide Benefits</a:t>
            </a:r>
          </a:p>
          <a:p>
            <a:pPr lvl="1"/>
            <a:r>
              <a:rPr lang="en-US" dirty="0" smtClean="0"/>
              <a:t>Benefits usually outweigh the risk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“The Only Way to Eliminate All Risk is to Eliminate All Trees.”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69" y="2755994"/>
            <a:ext cx="4307521" cy="28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543800" cy="6650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 of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286000"/>
            <a:ext cx="4038600" cy="4703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Likelihood of Failure</a:t>
            </a:r>
          </a:p>
          <a:p>
            <a:pPr lvl="1"/>
            <a:r>
              <a:rPr lang="en-US" dirty="0" smtClean="0"/>
              <a:t>Ratings</a:t>
            </a:r>
          </a:p>
          <a:p>
            <a:pPr lvl="2"/>
            <a:r>
              <a:rPr lang="en-US" dirty="0" smtClean="0"/>
              <a:t>Improbable</a:t>
            </a:r>
          </a:p>
          <a:p>
            <a:pPr lvl="2"/>
            <a:r>
              <a:rPr lang="en-US" dirty="0" smtClean="0"/>
              <a:t>Possible</a:t>
            </a:r>
          </a:p>
          <a:p>
            <a:pPr lvl="2"/>
            <a:r>
              <a:rPr lang="en-US" dirty="0" smtClean="0"/>
              <a:t>Probable</a:t>
            </a:r>
          </a:p>
          <a:p>
            <a:pPr lvl="2"/>
            <a:r>
              <a:rPr lang="en-US" dirty="0" smtClean="0"/>
              <a:t>Imminent</a:t>
            </a:r>
          </a:p>
          <a:p>
            <a:pPr lvl="1"/>
            <a:r>
              <a:rPr lang="en-US" dirty="0" smtClean="0"/>
              <a:t>Factors</a:t>
            </a:r>
          </a:p>
          <a:p>
            <a:pPr lvl="2"/>
            <a:r>
              <a:rPr lang="en-US" dirty="0" smtClean="0"/>
              <a:t>Site conditions</a:t>
            </a:r>
          </a:p>
          <a:p>
            <a:pPr lvl="2"/>
            <a:r>
              <a:rPr lang="en-US" dirty="0" smtClean="0"/>
              <a:t>Tree defects</a:t>
            </a:r>
          </a:p>
          <a:p>
            <a:pPr lvl="3"/>
            <a:r>
              <a:rPr lang="en-US" dirty="0" smtClean="0"/>
              <a:t>Tree-specific</a:t>
            </a:r>
          </a:p>
          <a:p>
            <a:pPr lvl="3"/>
            <a:r>
              <a:rPr lang="en-US" dirty="0" smtClean="0"/>
              <a:t>Species-specific</a:t>
            </a:r>
          </a:p>
          <a:p>
            <a:pPr lvl="2"/>
            <a:r>
              <a:rPr lang="en-US" dirty="0" smtClean="0"/>
              <a:t>Time Period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38400"/>
            <a:ext cx="5105400" cy="40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543800" cy="6650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 of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286000"/>
            <a:ext cx="4038600" cy="4703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Likelihood of Impact</a:t>
            </a:r>
          </a:p>
          <a:p>
            <a:pPr lvl="1"/>
            <a:r>
              <a:rPr lang="en-US" dirty="0"/>
              <a:t>Ratings</a:t>
            </a:r>
          </a:p>
          <a:p>
            <a:pPr lvl="2"/>
            <a:r>
              <a:rPr lang="en-US" dirty="0"/>
              <a:t>Very Low</a:t>
            </a:r>
          </a:p>
          <a:p>
            <a:pPr lvl="2"/>
            <a:r>
              <a:rPr lang="en-US" dirty="0"/>
              <a:t>Low</a:t>
            </a:r>
          </a:p>
          <a:p>
            <a:pPr lvl="2"/>
            <a:r>
              <a:rPr lang="en-US" dirty="0"/>
              <a:t>Medium (50/50)</a:t>
            </a:r>
          </a:p>
          <a:p>
            <a:pPr lvl="2"/>
            <a:r>
              <a:rPr lang="en-US" dirty="0"/>
              <a:t>High</a:t>
            </a:r>
          </a:p>
          <a:p>
            <a:pPr lvl="1"/>
            <a:r>
              <a:rPr lang="en-US" dirty="0"/>
              <a:t>Factors</a:t>
            </a:r>
          </a:p>
          <a:p>
            <a:pPr lvl="2"/>
            <a:r>
              <a:rPr lang="en-US" dirty="0"/>
              <a:t>Occupancy Rate</a:t>
            </a:r>
          </a:p>
          <a:p>
            <a:pPr lvl="2"/>
            <a:r>
              <a:rPr lang="en-US" dirty="0"/>
              <a:t>Direction of Fall</a:t>
            </a: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14600"/>
            <a:ext cx="4724400" cy="31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543800" cy="6650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Components of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286000"/>
            <a:ext cx="4038600" cy="47030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Consequences of Failure</a:t>
            </a:r>
          </a:p>
          <a:p>
            <a:pPr lvl="1"/>
            <a:r>
              <a:rPr lang="en-US" dirty="0"/>
              <a:t>Ratings</a:t>
            </a:r>
          </a:p>
          <a:p>
            <a:pPr lvl="2"/>
            <a:r>
              <a:rPr lang="en-US" dirty="0"/>
              <a:t>Negligible</a:t>
            </a:r>
          </a:p>
          <a:p>
            <a:pPr lvl="2"/>
            <a:r>
              <a:rPr lang="en-US" dirty="0"/>
              <a:t>Minor</a:t>
            </a:r>
          </a:p>
          <a:p>
            <a:pPr lvl="2"/>
            <a:r>
              <a:rPr lang="en-US" dirty="0"/>
              <a:t>Significant</a:t>
            </a:r>
          </a:p>
          <a:p>
            <a:pPr lvl="2"/>
            <a:r>
              <a:rPr lang="en-US" dirty="0"/>
              <a:t>Severe</a:t>
            </a:r>
          </a:p>
          <a:p>
            <a:pPr lvl="1"/>
            <a:r>
              <a:rPr lang="en-US" dirty="0"/>
              <a:t>Factors</a:t>
            </a:r>
          </a:p>
          <a:p>
            <a:pPr lvl="2"/>
            <a:r>
              <a:rPr lang="en-US" dirty="0"/>
              <a:t>Distance of Fall</a:t>
            </a:r>
          </a:p>
          <a:p>
            <a:pPr lvl="2"/>
            <a:r>
              <a:rPr lang="en-US" dirty="0"/>
              <a:t>Weight of Tree Part</a:t>
            </a:r>
          </a:p>
          <a:p>
            <a:pPr lvl="2"/>
            <a:r>
              <a:rPr lang="en-US" dirty="0"/>
              <a:t>Value of Target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32166"/>
          <a:stretch/>
        </p:blipFill>
        <p:spPr>
          <a:xfrm>
            <a:off x="3810000" y="2514600"/>
            <a:ext cx="4876800" cy="398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Risk Assessment</a:t>
            </a:r>
          </a:p>
        </p:txBody>
      </p:sp>
      <p:pic>
        <p:nvPicPr>
          <p:cNvPr id="2050" name="Picture 2" descr="C:\Users\James\Desktop\Work\Class One Arboriculture\Reports\Individual Clients\Kun\photos\IMG_0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52385"/>
            <a:ext cx="29146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mes\Desktop\Work\Class One Arboriculture\Reports\Individual Clients\Kun\photos\IMG_0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2903690" cy="38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</a:t>
            </a:r>
            <a:r>
              <a:rPr lang="en-US" dirty="0"/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2743200"/>
            <a:ext cx="4038600" cy="462381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Three components of risk assessment</a:t>
            </a:r>
          </a:p>
          <a:p>
            <a:pPr lvl="1"/>
            <a:r>
              <a:rPr lang="en-US" dirty="0" smtClean="0"/>
              <a:t>Why prepare a tree risk assessment?</a:t>
            </a:r>
          </a:p>
          <a:p>
            <a:pPr lvl="1"/>
            <a:r>
              <a:rPr lang="en-US" dirty="0" smtClean="0"/>
              <a:t>Possible to eliminate all risk?</a:t>
            </a:r>
          </a:p>
        </p:txBody>
      </p:sp>
    </p:spTree>
    <p:extLst>
      <p:ext uri="{BB962C8B-B14F-4D97-AF65-F5344CB8AC3E}">
        <p14:creationId xmlns:p14="http://schemas.microsoft.com/office/powerpoint/2010/main" val="32944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Trees add monetary value to a property</a:t>
            </a:r>
          </a:p>
          <a:p>
            <a:r>
              <a:rPr lang="en-US" dirty="0" smtClean="0"/>
              <a:t>A well-maintained landscape can contribute 10% or more of a property’s value</a:t>
            </a:r>
          </a:p>
          <a:p>
            <a:r>
              <a:rPr lang="en-US" dirty="0" smtClean="0"/>
              <a:t>Different approaches to Appraisal:</a:t>
            </a:r>
          </a:p>
          <a:p>
            <a:pPr lvl="1"/>
            <a:r>
              <a:rPr lang="en-US" dirty="0" smtClean="0"/>
              <a:t>Cost approach</a:t>
            </a:r>
          </a:p>
          <a:p>
            <a:pPr lvl="1"/>
            <a:r>
              <a:rPr lang="en-US" dirty="0" smtClean="0"/>
              <a:t>Income approach</a:t>
            </a:r>
          </a:p>
          <a:p>
            <a:pPr lvl="1"/>
            <a:r>
              <a:rPr lang="en-US" dirty="0" smtClean="0"/>
              <a:t>Market approach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32" y="3657600"/>
            <a:ext cx="2948824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350">
            <a:off x="5461851" y="5379025"/>
            <a:ext cx="1847792" cy="145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Appraisal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marketing selling point</a:t>
            </a:r>
          </a:p>
          <a:p>
            <a:r>
              <a:rPr lang="en-US" dirty="0" smtClean="0"/>
              <a:t>Dispute resolution if trees are damaged during or after escrow</a:t>
            </a:r>
          </a:p>
          <a:p>
            <a:r>
              <a:rPr lang="en-US" dirty="0" smtClean="0"/>
              <a:t>Evaluate tradeoffs when making construction decisions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741285"/>
          </a:xfrm>
        </p:spPr>
        <p:txBody>
          <a:bodyPr>
            <a:normAutofit/>
          </a:bodyPr>
          <a:lstStyle/>
          <a:p>
            <a:r>
              <a:rPr lang="en-US" dirty="0" smtClean="0"/>
              <a:t>Trees and Views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0"/>
            <a:ext cx="3886200" cy="244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886200" cy="244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741285"/>
          </a:xfrm>
        </p:spPr>
        <p:txBody>
          <a:bodyPr>
            <a:normAutofit/>
          </a:bodyPr>
          <a:lstStyle/>
          <a:p>
            <a:r>
              <a:rPr lang="en-US" dirty="0" smtClean="0"/>
              <a:t>Trees and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39527"/>
          </a:xfrm>
        </p:spPr>
        <p:txBody>
          <a:bodyPr/>
          <a:lstStyle/>
          <a:p>
            <a:r>
              <a:rPr lang="en-US" dirty="0" smtClean="0"/>
              <a:t>Anticipate tree growth rate and frequency of pruning</a:t>
            </a:r>
          </a:p>
          <a:p>
            <a:r>
              <a:rPr lang="en-US" dirty="0" smtClean="0"/>
              <a:t>Potential conflict with neighbors</a:t>
            </a:r>
          </a:p>
          <a:p>
            <a:pPr lvl="1"/>
            <a:r>
              <a:rPr lang="en-US" dirty="0" smtClean="0"/>
              <a:t>Buyer of the View:</a:t>
            </a:r>
          </a:p>
          <a:p>
            <a:pPr lvl="2"/>
            <a:r>
              <a:rPr lang="en-US" dirty="0" smtClean="0"/>
              <a:t>Document the view </a:t>
            </a:r>
            <a:r>
              <a:rPr lang="en-US" i="1" dirty="0" smtClean="0"/>
              <a:t>at the time of purchase</a:t>
            </a:r>
          </a:p>
          <a:p>
            <a:pPr lvl="2"/>
            <a:r>
              <a:rPr lang="en-US" dirty="0" smtClean="0"/>
              <a:t>Obtain permission to perform work on trees</a:t>
            </a:r>
          </a:p>
          <a:p>
            <a:pPr lvl="2"/>
            <a:r>
              <a:rPr lang="en-US" dirty="0" smtClean="0"/>
              <a:t>Express your desire to preserve the view </a:t>
            </a:r>
            <a:r>
              <a:rPr lang="en-US" i="1" dirty="0" smtClean="0"/>
              <a:t>before it becomes a conflict</a:t>
            </a:r>
            <a:endParaRPr lang="en-US" dirty="0" smtClean="0"/>
          </a:p>
          <a:p>
            <a:pPr lvl="1"/>
            <a:r>
              <a:rPr lang="en-US" dirty="0"/>
              <a:t>Buyer of the </a:t>
            </a:r>
            <a:r>
              <a:rPr lang="en-US" dirty="0" smtClean="0"/>
              <a:t>Trees:</a:t>
            </a:r>
            <a:endParaRPr lang="en-US" dirty="0"/>
          </a:p>
          <a:p>
            <a:pPr lvl="2"/>
            <a:r>
              <a:rPr lang="en-US" dirty="0"/>
              <a:t>Document the </a:t>
            </a:r>
            <a:r>
              <a:rPr lang="en-US" dirty="0" smtClean="0"/>
              <a:t>height and size of the trees</a:t>
            </a:r>
            <a:endParaRPr lang="en-US" i="1" dirty="0"/>
          </a:p>
          <a:p>
            <a:pPr lvl="2"/>
            <a:r>
              <a:rPr lang="en-US" dirty="0" smtClean="0"/>
              <a:t>Express your desire to preserve the trees </a:t>
            </a:r>
            <a:r>
              <a:rPr lang="en-US" i="1" dirty="0" smtClean="0"/>
              <a:t>before it becomes a conflict</a:t>
            </a:r>
            <a:endParaRPr lang="en-US" dirty="0" smtClean="0"/>
          </a:p>
          <a:p>
            <a:pPr lvl="1"/>
            <a:r>
              <a:rPr lang="en-US" dirty="0" smtClean="0"/>
              <a:t>Put a private management agreement into WRITING</a:t>
            </a:r>
            <a:endParaRPr lang="en-US" dirty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10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Protection Ordinance Compliance</a:t>
            </a:r>
          </a:p>
          <a:p>
            <a:r>
              <a:rPr lang="en-US" dirty="0" smtClean="0"/>
              <a:t>Tree Risk Assessment</a:t>
            </a:r>
          </a:p>
          <a:p>
            <a:r>
              <a:rPr lang="en-US" dirty="0" smtClean="0"/>
              <a:t>Tree Appraisal</a:t>
            </a:r>
          </a:p>
          <a:p>
            <a:r>
              <a:rPr lang="en-US" dirty="0" smtClean="0"/>
              <a:t>Anticipate the effects of change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741285"/>
          </a:xfrm>
        </p:spPr>
        <p:txBody>
          <a:bodyPr>
            <a:normAutofit/>
          </a:bodyPr>
          <a:lstStyle/>
          <a:p>
            <a:r>
              <a:rPr lang="en-US" dirty="0" smtClean="0"/>
              <a:t>Trees and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39527"/>
          </a:xfrm>
        </p:spPr>
        <p:txBody>
          <a:bodyPr/>
          <a:lstStyle/>
          <a:p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Why involve an arborist from the beginning?</a:t>
            </a:r>
          </a:p>
          <a:p>
            <a:pPr lvl="1"/>
            <a:r>
              <a:rPr lang="en-US" dirty="0" smtClean="0"/>
              <a:t>What should be documented?</a:t>
            </a:r>
          </a:p>
          <a:p>
            <a:pPr lvl="2"/>
            <a:r>
              <a:rPr lang="en-US" dirty="0" smtClean="0"/>
              <a:t>View-buyer, concerned about neighbor’s trees</a:t>
            </a:r>
          </a:p>
          <a:p>
            <a:pPr lvl="2"/>
            <a:r>
              <a:rPr lang="en-US" dirty="0" smtClean="0"/>
              <a:t>Tree-buyer, concerned about neighbor’s view</a:t>
            </a:r>
          </a:p>
          <a:p>
            <a:pPr lvl="1"/>
            <a:r>
              <a:rPr lang="en-US" dirty="0" smtClean="0"/>
              <a:t>Why put a management agreement into writing?</a:t>
            </a:r>
            <a:endParaRPr lang="en-US" dirty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55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741285"/>
          </a:xfrm>
        </p:spPr>
        <p:txBody>
          <a:bodyPr>
            <a:normAutofit/>
          </a:bodyPr>
          <a:lstStyle/>
          <a:p>
            <a:r>
              <a:rPr lang="en-US" dirty="0" smtClean="0"/>
              <a:t>Tree Inspection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39527"/>
          </a:xfrm>
        </p:spPr>
        <p:txBody>
          <a:bodyPr/>
          <a:lstStyle/>
          <a:p>
            <a:r>
              <a:rPr lang="en-US" dirty="0" smtClean="0"/>
              <a:t>Ficus Trees by a Pool Deck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59"/>
          <a:stretch/>
        </p:blipFill>
        <p:spPr>
          <a:xfrm>
            <a:off x="914400" y="2988493"/>
            <a:ext cx="2859932" cy="25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741285"/>
          </a:xfrm>
        </p:spPr>
        <p:txBody>
          <a:bodyPr>
            <a:normAutofit/>
          </a:bodyPr>
          <a:lstStyle/>
          <a:p>
            <a:r>
              <a:rPr lang="en-US" dirty="0" smtClean="0"/>
              <a:t>Tree Inspection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39527"/>
          </a:xfrm>
        </p:spPr>
        <p:txBody>
          <a:bodyPr/>
          <a:lstStyle/>
          <a:p>
            <a:r>
              <a:rPr lang="en-US" dirty="0" smtClean="0"/>
              <a:t>Ficus Trees by a Pool Deck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59"/>
          <a:stretch/>
        </p:blipFill>
        <p:spPr>
          <a:xfrm>
            <a:off x="914400" y="2988493"/>
            <a:ext cx="2859932" cy="2588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88493"/>
            <a:ext cx="3886200" cy="26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741285"/>
          </a:xfrm>
        </p:spPr>
        <p:txBody>
          <a:bodyPr>
            <a:normAutofit/>
          </a:bodyPr>
          <a:lstStyle/>
          <a:p>
            <a:r>
              <a:rPr lang="en-US" dirty="0" smtClean="0"/>
              <a:t>Tree Inspection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315200" cy="3539527"/>
          </a:xfrm>
        </p:spPr>
        <p:txBody>
          <a:bodyPr/>
          <a:lstStyle/>
          <a:p>
            <a:r>
              <a:rPr lang="en-US" dirty="0" smtClean="0"/>
              <a:t>Ficus Trees by a Pool Deck</a:t>
            </a:r>
          </a:p>
          <a:p>
            <a:pPr lvl="1"/>
            <a:r>
              <a:rPr lang="en-US" dirty="0" smtClean="0"/>
              <a:t>Anticipate root damage timeline</a:t>
            </a:r>
          </a:p>
          <a:p>
            <a:pPr lvl="1"/>
            <a:r>
              <a:rPr lang="en-US" dirty="0" smtClean="0"/>
              <a:t>Take appropriate mitigation measures</a:t>
            </a:r>
          </a:p>
          <a:p>
            <a:pPr lvl="2"/>
            <a:r>
              <a:rPr lang="en-US" dirty="0" smtClean="0"/>
              <a:t>Install root barrier</a:t>
            </a:r>
          </a:p>
          <a:p>
            <a:pPr lvl="2"/>
            <a:r>
              <a:rPr lang="en-US" dirty="0" smtClean="0"/>
              <a:t>Prune the trees to a topiary form</a:t>
            </a:r>
          </a:p>
          <a:p>
            <a:pPr lvl="2"/>
            <a:r>
              <a:rPr lang="en-US" dirty="0" smtClean="0"/>
              <a:t>Remove and replace the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Tree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Certified Tree Worker</a:t>
            </a:r>
          </a:p>
          <a:p>
            <a:r>
              <a:rPr lang="en-US" dirty="0" smtClean="0"/>
              <a:t>Certified Arborist</a:t>
            </a:r>
          </a:p>
          <a:p>
            <a:r>
              <a:rPr lang="en-US" dirty="0"/>
              <a:t>Qualified Tree Risk Assessor (TRAQ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Board Certified Master Arborist (BCMA)</a:t>
            </a:r>
          </a:p>
          <a:p>
            <a:r>
              <a:rPr lang="en-US" dirty="0" smtClean="0"/>
              <a:t>Registered Consulting Arborist (RCA)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to Find an Arborist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Society of Arboriculture (ISA):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www.isa-arbor.com</a:t>
            </a:r>
            <a:endParaRPr lang="en-US" dirty="0" smtClean="0"/>
          </a:p>
          <a:p>
            <a:r>
              <a:rPr lang="en-US" dirty="0" smtClean="0"/>
              <a:t>American Society of Consulting Arborists (ASCA):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www.asca-consultants.org</a:t>
            </a:r>
            <a:endParaRPr lang="en-US" dirty="0" smtClean="0"/>
          </a:p>
          <a:p>
            <a:r>
              <a:rPr lang="en-US" dirty="0" smtClean="0"/>
              <a:t>City Referral Directory</a:t>
            </a:r>
          </a:p>
          <a:p>
            <a:r>
              <a:rPr lang="en-US" dirty="0" smtClean="0"/>
              <a:t>Yelp or Angie’s List</a:t>
            </a:r>
          </a:p>
          <a:p>
            <a:pPr lvl="1"/>
            <a:r>
              <a:rPr lang="en-US" dirty="0" smtClean="0"/>
              <a:t>Make sure to verify credential with ISA or ASCA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Tree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</a:p>
          <a:p>
            <a:pPr lvl="1"/>
            <a:r>
              <a:rPr lang="en-US" dirty="0" smtClean="0"/>
              <a:t>Who to hire for pruning?</a:t>
            </a:r>
          </a:p>
          <a:p>
            <a:pPr lvl="1"/>
            <a:r>
              <a:rPr lang="en-US" dirty="0" smtClean="0"/>
              <a:t>Who to hire for supervising pruning?</a:t>
            </a:r>
          </a:p>
          <a:p>
            <a:pPr lvl="1"/>
            <a:r>
              <a:rPr lang="en-US" dirty="0" smtClean="0"/>
              <a:t>Who to hire for Tree Risk Assessment?</a:t>
            </a:r>
          </a:p>
          <a:p>
            <a:pPr lvl="1"/>
            <a:r>
              <a:rPr lang="en-US" dirty="0" smtClean="0"/>
              <a:t>Who to hire for consulting?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514600"/>
            <a:ext cx="7315200" cy="2595025"/>
          </a:xfrm>
        </p:spPr>
        <p:txBody>
          <a:bodyPr>
            <a:normAutofit/>
          </a:bodyPr>
          <a:lstStyle/>
          <a:p>
            <a:r>
              <a:rPr lang="en-US" dirty="0" smtClean="0"/>
              <a:t>Tree Inspections for Real Estate Transactions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4191000" cy="114463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James Komen, Class One Arboriculture Inc.</a:t>
            </a:r>
          </a:p>
          <a:p>
            <a:r>
              <a:rPr lang="en-US" sz="1600" dirty="0" smtClean="0"/>
              <a:t>BCMA#WE-9909B</a:t>
            </a:r>
          </a:p>
          <a:p>
            <a:r>
              <a:rPr lang="en-US" sz="1600" dirty="0" smtClean="0"/>
              <a:t>RCA#555</a:t>
            </a:r>
            <a:endParaRPr lang="en-US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53000" y="5257800"/>
            <a:ext cx="3657600" cy="114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/>
              <a:t>818-495-5344</a:t>
            </a:r>
          </a:p>
          <a:p>
            <a:pPr algn="r"/>
            <a:r>
              <a:rPr lang="en-US" sz="1600" dirty="0"/>
              <a:t>classonearboriculture@gmail.com</a:t>
            </a:r>
          </a:p>
          <a:p>
            <a:pPr algn="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187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</a:t>
            </a:r>
            <a:r>
              <a:rPr lang="en-US" dirty="0"/>
              <a:t>Protection Ordinance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Locally Protected Species</a:t>
            </a:r>
          </a:p>
          <a:p>
            <a:pPr lvl="1"/>
            <a:r>
              <a:rPr lang="en-US" dirty="0" smtClean="0"/>
              <a:t>City of Los Angeles: Oak, Sycamore, Bay Laurel, Walnut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r="10588"/>
          <a:stretch/>
        </p:blipFill>
        <p:spPr>
          <a:xfrm>
            <a:off x="381000" y="3997185"/>
            <a:ext cx="2042808" cy="2230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r="23570"/>
          <a:stretch/>
        </p:blipFill>
        <p:spPr>
          <a:xfrm>
            <a:off x="4691190" y="3997184"/>
            <a:ext cx="2166810" cy="2230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997185"/>
            <a:ext cx="1697003" cy="222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0" r="19619"/>
          <a:stretch/>
        </p:blipFill>
        <p:spPr>
          <a:xfrm>
            <a:off x="2635398" y="3997185"/>
            <a:ext cx="1860402" cy="22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</a:t>
            </a:r>
            <a:r>
              <a:rPr lang="en-US" dirty="0"/>
              <a:t>Protection Ordinance Compliance</a:t>
            </a:r>
          </a:p>
        </p:txBody>
      </p:sp>
      <p:pic>
        <p:nvPicPr>
          <p:cNvPr id="10" name="Picture 4" descr="C:\Users\James\Desktop\Work\Class One Arboriculture\Marketing\Public Relations\GAOR affiliate spotlight\holly leaf cher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3" r="5000"/>
          <a:stretch/>
        </p:blipFill>
        <p:spPr bwMode="auto">
          <a:xfrm>
            <a:off x="228600" y="2825812"/>
            <a:ext cx="2085876" cy="2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ames\Desktop\Work\Class One Arboriculture\Marketing\Public Relations\GAOR affiliate spotlight\Platanus_racemos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20" y="2697019"/>
            <a:ext cx="2647005" cy="27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ames\Desktop\Work\Class One Arboriculture\Marketing\Public Relations\GAOR affiliate spotlight\450px-Platanus_x_acerifolia_fruit_01_by_Lin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50" y="3733799"/>
            <a:ext cx="2094950" cy="27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ames\Desktop\Work\Class One Arboriculture\Marketing\Public Relations\GAOR affiliate spotlight\coast live oa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78848"/>
            <a:ext cx="2286000" cy="24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</a:t>
            </a:r>
            <a:r>
              <a:rPr lang="en-US" dirty="0"/>
              <a:t>Protection Ordinance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3733800" cy="3539527"/>
          </a:xfrm>
        </p:spPr>
        <p:txBody>
          <a:bodyPr/>
          <a:lstStyle/>
          <a:p>
            <a:r>
              <a:rPr lang="en-US" dirty="0" smtClean="0"/>
              <a:t>Anticipated construction, addition, or remodeling</a:t>
            </a:r>
          </a:p>
          <a:p>
            <a:endParaRPr lang="en-US" dirty="0"/>
          </a:p>
        </p:txBody>
      </p:sp>
      <p:pic>
        <p:nvPicPr>
          <p:cNvPr id="2050" name="Picture 2" descr="C:\Users\James\Desktop\Work\Class One Arboriculture\Reports\Individual Clients\Danette\site map v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286506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0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</a:t>
            </a:r>
            <a:r>
              <a:rPr lang="en-US" dirty="0"/>
              <a:t>Protection Ordinance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3733800" cy="3539527"/>
          </a:xfrm>
        </p:spPr>
        <p:txBody>
          <a:bodyPr/>
          <a:lstStyle/>
          <a:p>
            <a:r>
              <a:rPr lang="en-US" dirty="0" smtClean="0"/>
              <a:t>Construction near drip line</a:t>
            </a:r>
          </a:p>
          <a:p>
            <a:r>
              <a:rPr lang="en-US" dirty="0" smtClean="0"/>
              <a:t>Extent of root system</a:t>
            </a:r>
          </a:p>
          <a:p>
            <a:r>
              <a:rPr lang="en-US" dirty="0" smtClean="0"/>
              <a:t>Potential impact on roots</a:t>
            </a:r>
          </a:p>
          <a:p>
            <a:r>
              <a:rPr lang="en-US" dirty="0" smtClean="0"/>
              <a:t>Mitigation measures</a:t>
            </a:r>
          </a:p>
          <a:p>
            <a:pPr lvl="1"/>
            <a:r>
              <a:rPr lang="en-US" dirty="0" smtClean="0"/>
              <a:t>Post and grade beam</a:t>
            </a:r>
          </a:p>
          <a:p>
            <a:pPr lvl="1"/>
            <a:r>
              <a:rPr lang="en-US" dirty="0" smtClean="0"/>
              <a:t>Industrial foam padding</a:t>
            </a:r>
          </a:p>
          <a:p>
            <a:pPr lvl="1"/>
            <a:r>
              <a:rPr lang="en-US" dirty="0" smtClean="0"/>
              <a:t>Air spade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86891"/>
            <a:ext cx="381000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</a:t>
            </a:r>
            <a:r>
              <a:rPr lang="en-US" dirty="0"/>
              <a:t>Protection Ordinance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Removals</a:t>
            </a:r>
          </a:p>
          <a:p>
            <a:pPr lvl="1"/>
            <a:r>
              <a:rPr lang="en-US" dirty="0" smtClean="0"/>
              <a:t>Dead, dying, hazardous</a:t>
            </a:r>
          </a:p>
          <a:p>
            <a:pPr lvl="1"/>
            <a:r>
              <a:rPr lang="en-US" dirty="0" smtClean="0"/>
              <a:t>Inhibit the reasonable use of the real property</a:t>
            </a:r>
          </a:p>
          <a:p>
            <a:endParaRPr lang="en-US" dirty="0"/>
          </a:p>
        </p:txBody>
      </p:sp>
      <p:pic>
        <p:nvPicPr>
          <p:cNvPr id="1026" name="Picture 2" descr="G:\Arboriculture\Arborist Reports\Individual Clients\Gharibian\photos\IMG_8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53732"/>
            <a:ext cx="19812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Arboriculture\Arborist Reports\Individual Clients\Paik\iExplorer Exported Photos\Paik Tree 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489" y="4048869"/>
            <a:ext cx="1973047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Tree </a:t>
            </a:r>
            <a:r>
              <a:rPr lang="en-US" dirty="0"/>
              <a:t>Protection Ordinance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Review:</a:t>
            </a:r>
          </a:p>
          <a:p>
            <a:pPr lvl="1"/>
            <a:r>
              <a:rPr lang="en-US" dirty="0" smtClean="0"/>
              <a:t>Identify Protected Species</a:t>
            </a:r>
          </a:p>
          <a:p>
            <a:pPr lvl="1"/>
            <a:r>
              <a:rPr lang="en-US" dirty="0" smtClean="0"/>
              <a:t>Prepare Tree Protection Plan</a:t>
            </a:r>
          </a:p>
          <a:p>
            <a:pPr lvl="1"/>
            <a:r>
              <a:rPr lang="en-US" dirty="0" smtClean="0"/>
              <a:t>Removal Permit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if hazardous conditions exist</a:t>
            </a:r>
          </a:p>
          <a:p>
            <a:r>
              <a:rPr lang="en-US" dirty="0" smtClean="0"/>
              <a:t>Assess the risk exposure to the property owner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44596"/>
            <a:ext cx="3200400" cy="2491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44597"/>
            <a:ext cx="3102423" cy="24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1292</TotalTime>
  <Words>578</Words>
  <Application>Microsoft Office PowerPoint</Application>
  <PresentationFormat>On-screen Show (4:3)</PresentationFormat>
  <Paragraphs>149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Perspective</vt:lpstr>
      <vt:lpstr>Tree Inspections for Real Estate Transactions</vt:lpstr>
      <vt:lpstr>Purpose of Inspection</vt:lpstr>
      <vt:lpstr>Tree Protection Ordinance Compliance</vt:lpstr>
      <vt:lpstr>Tree Protection Ordinance Compliance</vt:lpstr>
      <vt:lpstr>Tree Protection Ordinance Compliance</vt:lpstr>
      <vt:lpstr>Tree Protection Ordinance Compliance</vt:lpstr>
      <vt:lpstr>Tree Protection Ordinance Compliance</vt:lpstr>
      <vt:lpstr>Tree Protection Ordinance Compliance</vt:lpstr>
      <vt:lpstr>Tree Risk Assessment</vt:lpstr>
      <vt:lpstr>Tree Risk Assessment</vt:lpstr>
      <vt:lpstr>Components of Risk Assessment</vt:lpstr>
      <vt:lpstr>Components of Risk Assessment</vt:lpstr>
      <vt:lpstr>Components of Risk Assessment</vt:lpstr>
      <vt:lpstr>Tree Risk Assessment</vt:lpstr>
      <vt:lpstr>Tree Risk Assessment</vt:lpstr>
      <vt:lpstr>Tree Appraisal</vt:lpstr>
      <vt:lpstr>Tree Appraisal</vt:lpstr>
      <vt:lpstr>Trees and Views</vt:lpstr>
      <vt:lpstr>Trees and Views</vt:lpstr>
      <vt:lpstr>Trees and Views</vt:lpstr>
      <vt:lpstr>Tree Inspection Case Study</vt:lpstr>
      <vt:lpstr>Tree Inspection Case Study</vt:lpstr>
      <vt:lpstr>Tree Inspection Case Study</vt:lpstr>
      <vt:lpstr>Types of Tree Professionals</vt:lpstr>
      <vt:lpstr>Where to Find an Arborist</vt:lpstr>
      <vt:lpstr>Types of Tree Professionals</vt:lpstr>
      <vt:lpstr>Tree Inspections for Real Estate Transactions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Inspections for Real Estate Transactions</dc:title>
  <dc:creator>James</dc:creator>
  <cp:lastModifiedBy>James</cp:lastModifiedBy>
  <cp:revision>28</cp:revision>
  <dcterms:created xsi:type="dcterms:W3CDTF">2016-02-10T18:02:48Z</dcterms:created>
  <dcterms:modified xsi:type="dcterms:W3CDTF">2016-08-18T16:59:53Z</dcterms:modified>
</cp:coreProperties>
</file>