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73" r:id="rId3"/>
    <p:sldId id="274" r:id="rId4"/>
    <p:sldId id="275" r:id="rId5"/>
    <p:sldId id="276" r:id="rId6"/>
    <p:sldId id="277" r:id="rId7"/>
    <p:sldId id="405" r:id="rId8"/>
    <p:sldId id="279" r:id="rId9"/>
    <p:sldId id="280" r:id="rId10"/>
    <p:sldId id="281" r:id="rId11"/>
    <p:sldId id="283" r:id="rId12"/>
    <p:sldId id="415" r:id="rId13"/>
    <p:sldId id="298" r:id="rId14"/>
    <p:sldId id="304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05" r:id="rId25"/>
    <p:sldId id="406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54" r:id="rId40"/>
    <p:sldId id="299" r:id="rId41"/>
    <p:sldId id="330" r:id="rId42"/>
    <p:sldId id="328" r:id="rId43"/>
    <p:sldId id="329" r:id="rId44"/>
    <p:sldId id="340" r:id="rId45"/>
    <p:sldId id="341" r:id="rId46"/>
    <p:sldId id="342" r:id="rId47"/>
    <p:sldId id="343" r:id="rId48"/>
    <p:sldId id="344" r:id="rId49"/>
    <p:sldId id="345" r:id="rId50"/>
    <p:sldId id="346" r:id="rId51"/>
    <p:sldId id="347" r:id="rId52"/>
    <p:sldId id="348" r:id="rId53"/>
    <p:sldId id="349" r:id="rId54"/>
    <p:sldId id="407" r:id="rId55"/>
    <p:sldId id="331" r:id="rId56"/>
    <p:sldId id="332" r:id="rId57"/>
    <p:sldId id="333" r:id="rId58"/>
    <p:sldId id="334" r:id="rId59"/>
    <p:sldId id="335" r:id="rId60"/>
    <p:sldId id="336" r:id="rId61"/>
    <p:sldId id="337" r:id="rId62"/>
    <p:sldId id="338" r:id="rId63"/>
    <p:sldId id="339" r:id="rId64"/>
    <p:sldId id="350" r:id="rId65"/>
    <p:sldId id="352" r:id="rId66"/>
    <p:sldId id="353" r:id="rId67"/>
    <p:sldId id="351" r:id="rId68"/>
    <p:sldId id="357" r:id="rId69"/>
    <p:sldId id="358" r:id="rId70"/>
    <p:sldId id="404" r:id="rId71"/>
    <p:sldId id="359" r:id="rId72"/>
    <p:sldId id="361" r:id="rId73"/>
    <p:sldId id="362" r:id="rId74"/>
    <p:sldId id="363" r:id="rId75"/>
    <p:sldId id="364" r:id="rId76"/>
    <p:sldId id="365" r:id="rId77"/>
    <p:sldId id="366" r:id="rId78"/>
    <p:sldId id="367" r:id="rId79"/>
    <p:sldId id="368" r:id="rId80"/>
    <p:sldId id="369" r:id="rId81"/>
    <p:sldId id="408" r:id="rId82"/>
    <p:sldId id="360" r:id="rId83"/>
    <p:sldId id="370" r:id="rId84"/>
    <p:sldId id="371" r:id="rId85"/>
    <p:sldId id="372" r:id="rId86"/>
    <p:sldId id="373" r:id="rId87"/>
    <p:sldId id="374" r:id="rId88"/>
    <p:sldId id="375" r:id="rId89"/>
    <p:sldId id="376" r:id="rId90"/>
    <p:sldId id="377" r:id="rId91"/>
    <p:sldId id="378" r:id="rId92"/>
    <p:sldId id="379" r:id="rId93"/>
    <p:sldId id="380" r:id="rId94"/>
    <p:sldId id="381" r:id="rId95"/>
    <p:sldId id="382" r:id="rId96"/>
    <p:sldId id="383" r:id="rId97"/>
    <p:sldId id="384" r:id="rId98"/>
    <p:sldId id="385" r:id="rId99"/>
    <p:sldId id="386" r:id="rId100"/>
    <p:sldId id="388" r:id="rId101"/>
    <p:sldId id="389" r:id="rId102"/>
    <p:sldId id="390" r:id="rId103"/>
    <p:sldId id="391" r:id="rId104"/>
    <p:sldId id="392" r:id="rId105"/>
    <p:sldId id="409" r:id="rId106"/>
    <p:sldId id="393" r:id="rId107"/>
    <p:sldId id="394" r:id="rId108"/>
    <p:sldId id="395" r:id="rId109"/>
    <p:sldId id="396" r:id="rId110"/>
    <p:sldId id="397" r:id="rId111"/>
    <p:sldId id="398" r:id="rId112"/>
    <p:sldId id="399" r:id="rId113"/>
    <p:sldId id="400" r:id="rId114"/>
    <p:sldId id="401" r:id="rId115"/>
    <p:sldId id="402" r:id="rId116"/>
    <p:sldId id="403" r:id="rId117"/>
    <p:sldId id="414" r:id="rId118"/>
    <p:sldId id="410" r:id="rId119"/>
    <p:sldId id="411" r:id="rId120"/>
    <p:sldId id="412" r:id="rId121"/>
    <p:sldId id="413" r:id="rId122"/>
    <p:sldId id="303" r:id="rId123"/>
    <p:sldId id="271" r:id="rId1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8603CB74-05E4-4D70-8F48-CF67B6A72090}">
          <p14:sldIdLst>
            <p14:sldId id="272"/>
          </p14:sldIdLst>
        </p14:section>
        <p14:section name="Introduction" id="{9047D9B5-B79A-4AA0-95FC-C0E4C7BD94ED}">
          <p14:sldIdLst>
            <p14:sldId id="273"/>
            <p14:sldId id="274"/>
            <p14:sldId id="275"/>
            <p14:sldId id="276"/>
            <p14:sldId id="277"/>
            <p14:sldId id="405"/>
          </p14:sldIdLst>
        </p14:section>
        <p14:section name="Risk Categorization" id="{6DF56463-8F65-401D-99CD-AD2FF8238D02}">
          <p14:sldIdLst>
            <p14:sldId id="279"/>
            <p14:sldId id="280"/>
            <p14:sldId id="281"/>
            <p14:sldId id="283"/>
            <p14:sldId id="415"/>
          </p14:sldIdLst>
        </p14:section>
        <p14:section name="Targets1" id="{143E804F-2649-4CF0-8C86-C55A832E8BD7}">
          <p14:sldIdLst>
            <p14:sldId id="298"/>
            <p14:sldId id="304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</p14:sldIdLst>
        </p14:section>
        <p14:section name="Targets2" id="{9B4ED2F4-5C03-4753-BD37-BEA86A1E4A0A}">
          <p14:sldIdLst>
            <p14:sldId id="305"/>
            <p14:sldId id="406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54"/>
          </p14:sldIdLst>
        </p14:section>
        <p14:section name="Tree Parts Intro" id="{04E73E9F-0F5F-4DE3-93A9-07BADEC1B341}">
          <p14:sldIdLst>
            <p14:sldId id="299"/>
            <p14:sldId id="330"/>
            <p14:sldId id="328"/>
            <p14:sldId id="329"/>
          </p14:sldIdLst>
        </p14:section>
        <p14:section name="Tree Parts1" id="{35536A7F-9F9D-47B7-A750-B136A3DD1697}">
          <p14:sldIdLst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</p14:sldIdLst>
        </p14:section>
        <p14:section name="Tree Parts2" id="{63B541C5-BCB6-471E-A320-BD02009FAC1C}">
          <p14:sldIdLst>
            <p14:sldId id="349"/>
            <p14:sldId id="407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50"/>
            <p14:sldId id="352"/>
            <p14:sldId id="353"/>
            <p14:sldId id="351"/>
          </p14:sldIdLst>
        </p14:section>
        <p14:section name="Time Frame Intro" id="{7D142A09-CA51-4764-94E6-B256128ED106}">
          <p14:sldIdLst>
            <p14:sldId id="357"/>
            <p14:sldId id="358"/>
            <p14:sldId id="404"/>
          </p14:sldIdLst>
        </p14:section>
        <p14:section name="Time Frame1" id="{CCF44AFC-B642-43B6-AFA0-4BCA4C5E46C6}">
          <p14:sldIdLst>
            <p14:sldId id="359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</p14:sldIdLst>
        </p14:section>
        <p14:section name="Time Frame2" id="{D524ED69-7186-40A6-B203-958F9237D217}">
          <p14:sldIdLst>
            <p14:sldId id="408"/>
            <p14:sldId id="360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</p14:sldIdLst>
        </p14:section>
        <p14:section name="Time Frame Scen2" id="{47E1CFE4-D452-49C4-A64C-600FD43116E8}">
          <p14:sldIdLst>
            <p14:sldId id="380"/>
            <p14:sldId id="381"/>
          </p14:sldIdLst>
        </p14:section>
        <p14:section name="Time Frame3" id="{9085EAC2-B673-4BCB-8267-927C5DDD40D8}">
          <p14:sldIdLst>
            <p14:sldId id="382"/>
            <p14:sldId id="383"/>
            <p14:sldId id="384"/>
            <p14:sldId id="385"/>
            <p14:sldId id="386"/>
            <p14:sldId id="388"/>
            <p14:sldId id="389"/>
            <p14:sldId id="390"/>
            <p14:sldId id="391"/>
            <p14:sldId id="392"/>
          </p14:sldIdLst>
        </p14:section>
        <p14:section name="Time Frame4" id="{0CE7E01D-C68E-4801-AFCC-1D44BC143704}">
          <p14:sldIdLst>
            <p14:sldId id="409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</p14:sldIdLst>
        </p14:section>
        <p14:section name="Conclusion" id="{57D6C6E1-ED8B-4CC5-8F79-CD496B2A679C}">
          <p14:sldIdLst>
            <p14:sldId id="414"/>
            <p14:sldId id="410"/>
            <p14:sldId id="411"/>
            <p14:sldId id="412"/>
            <p14:sldId id="413"/>
            <p14:sldId id="303"/>
            <p14:sldId id="271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3C"/>
    <a:srgbClr val="5E902F"/>
    <a:srgbClr val="5E9028"/>
    <a:srgbClr val="807F4C"/>
    <a:srgbClr val="ED7D31"/>
    <a:srgbClr val="8BAA00"/>
    <a:srgbClr val="8BAAFF"/>
    <a:srgbClr val="A22424"/>
    <a:srgbClr val="3D5C9E"/>
    <a:srgbClr val="3A5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62" autoAdjust="0"/>
    <p:restoredTop sz="94660"/>
  </p:normalViewPr>
  <p:slideViewPr>
    <p:cSldViewPr snapToGrid="0">
      <p:cViewPr>
        <p:scale>
          <a:sx n="51" d="100"/>
          <a:sy n="51" d="100"/>
        </p:scale>
        <p:origin x="-2261" y="-88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551F-990F-44E1-A921-A3E429161D28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239E-E750-4470-A2D1-295608F0006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551F-990F-44E1-A921-A3E429161D28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239E-E750-4470-A2D1-295608F000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551F-990F-44E1-A921-A3E429161D28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239E-E750-4470-A2D1-295608F000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551F-990F-44E1-A921-A3E429161D28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239E-E750-4470-A2D1-295608F000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551F-990F-44E1-A921-A3E429161D28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5920239E-E750-4470-A2D1-295608F000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551F-990F-44E1-A921-A3E429161D28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239E-E750-4470-A2D1-295608F000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551F-990F-44E1-A921-A3E429161D28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239E-E750-4470-A2D1-295608F000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551F-990F-44E1-A921-A3E429161D28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239E-E750-4470-A2D1-295608F000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551F-990F-44E1-A921-A3E429161D28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239E-E750-4470-A2D1-295608F000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551F-990F-44E1-A921-A3E429161D28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239E-E750-4470-A2D1-295608F000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551F-990F-44E1-A921-A3E429161D28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239E-E750-4470-A2D1-295608F000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F84551F-990F-44E1-A921-A3E429161D28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920239E-E750-4470-A2D1-295608F0006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mes\Desktop\Work\Arboriculture\Research and Education\Teaching and courses\Speaking Engagements\ISA Conference Ohio 2018\graphics\Black-hat-clip-art-at-vector-clip-art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30" y="2920973"/>
            <a:ext cx="2885658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ames\Desktop\Work\Arboriculture\Research and Education\Teaching and courses\Speaking Engagements\ISA Conference Ohio 2018\graphics\white-h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584" y="2801917"/>
            <a:ext cx="3202587" cy="220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339930" y="374387"/>
            <a:ext cx="6216299" cy="1094647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White Hat Hacking</a:t>
            </a:r>
            <a:endParaRPr lang="en-US" sz="5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497327" y="1768839"/>
            <a:ext cx="5901505" cy="794842"/>
          </a:xfrm>
          <a:prstGeom prst="rect">
            <a:avLst/>
          </a:prstGeom>
        </p:spPr>
        <p:txBody>
          <a:bodyPr vert="horz" anchor="ctr">
            <a:normAutofit fontScale="92500"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TRAQ Methodology</a:t>
            </a:r>
            <a:endParaRPr lang="en-US" sz="5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01933" y="1326447"/>
            <a:ext cx="892292" cy="502352"/>
          </a:xfrm>
          <a:prstGeom prst="rect">
            <a:avLst/>
          </a:prstGeom>
        </p:spPr>
        <p:txBody>
          <a:bodyPr vert="horz" anchor="ctr">
            <a:normAutofit fontScale="9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the</a:t>
            </a:r>
            <a:endParaRPr lang="en-US" sz="5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75116" y="5463364"/>
            <a:ext cx="2135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James Komen</a:t>
            </a:r>
          </a:p>
          <a:p>
            <a:r>
              <a:rPr lang="en-US" dirty="0" smtClean="0"/>
              <a:t>BCMA #WE-9909B</a:t>
            </a:r>
          </a:p>
          <a:p>
            <a:r>
              <a:rPr lang="en-US" dirty="0" smtClean="0"/>
              <a:t>RCA #555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67698" y="5601863"/>
            <a:ext cx="1739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Columbus, OH</a:t>
            </a:r>
          </a:p>
          <a:p>
            <a:r>
              <a:rPr lang="en-US" dirty="0" smtClean="0"/>
              <a:t>August 7,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82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Overall Risk Rating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64628" y="1360358"/>
            <a:ext cx="5821181" cy="4525963"/>
          </a:xfrm>
        </p:spPr>
        <p:txBody>
          <a:bodyPr/>
          <a:lstStyle/>
          <a:p>
            <a:r>
              <a:rPr lang="en-US" dirty="0" smtClean="0"/>
              <a:t>Highest Risk Rating combination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9" b="7468"/>
          <a:stretch/>
        </p:blipFill>
        <p:spPr>
          <a:xfrm>
            <a:off x="1070962" y="1948722"/>
            <a:ext cx="10411504" cy="4557010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11459977" y="4766871"/>
            <a:ext cx="464695" cy="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69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1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9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8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1" y="1175427"/>
            <a:ext cx="10255718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9" t="-479" b="479"/>
          <a:stretch/>
        </p:blipFill>
        <p:spPr>
          <a:xfrm>
            <a:off x="389744" y="1683355"/>
            <a:ext cx="5896932" cy="4432632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i="1" dirty="0" smtClean="0"/>
              <a:t>Quercus agrifolia</a:t>
            </a:r>
            <a:endParaRPr lang="en-US" dirty="0"/>
          </a:p>
          <a:p>
            <a:pPr lvl="1"/>
            <a:r>
              <a:rPr lang="en-US" dirty="0" smtClean="0"/>
              <a:t>Growing in natural form</a:t>
            </a:r>
          </a:p>
          <a:p>
            <a:pPr lvl="1"/>
            <a:r>
              <a:rPr lang="en-US" dirty="0" smtClean="0"/>
              <a:t>Ample response growth</a:t>
            </a:r>
          </a:p>
          <a:p>
            <a:pPr lvl="1"/>
            <a:r>
              <a:rPr lang="en-US" dirty="0" smtClean="0"/>
              <a:t>Extends over house</a:t>
            </a:r>
          </a:p>
          <a:p>
            <a:pPr lvl="1"/>
            <a:r>
              <a:rPr lang="en-US" dirty="0"/>
              <a:t>Protected by municipal ordinance (bylaw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Developer wants to remove it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98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7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9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6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7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Overall Risk Rating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64628" y="1360358"/>
            <a:ext cx="5821181" cy="4525963"/>
          </a:xfrm>
        </p:spPr>
        <p:txBody>
          <a:bodyPr/>
          <a:lstStyle/>
          <a:p>
            <a:r>
              <a:rPr lang="en-US" dirty="0" smtClean="0"/>
              <a:t>Highest Risk Rating combination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54" r="43056" b="-30"/>
          <a:stretch/>
        </p:blipFill>
        <p:spPr>
          <a:xfrm>
            <a:off x="876093" y="2848131"/>
            <a:ext cx="10834278" cy="794480"/>
          </a:xfrm>
        </p:spPr>
      </p:pic>
    </p:spTree>
    <p:extLst>
      <p:ext uri="{BB962C8B-B14F-4D97-AF65-F5344CB8AC3E}">
        <p14:creationId xmlns:p14="http://schemas.microsoft.com/office/powerpoint/2010/main" val="321977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8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3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8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1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1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97599" y="1600201"/>
            <a:ext cx="5719581" cy="4525963"/>
          </a:xfrm>
        </p:spPr>
        <p:txBody>
          <a:bodyPr/>
          <a:lstStyle/>
          <a:p>
            <a:r>
              <a:rPr lang="en-US" dirty="0" smtClean="0"/>
              <a:t>Time Frame: 1 year</a:t>
            </a:r>
            <a:endParaRPr lang="en-US" dirty="0"/>
          </a:p>
          <a:p>
            <a:pPr lvl="1"/>
            <a:r>
              <a:rPr lang="en-US" dirty="0"/>
              <a:t>Overall Tree Risk: </a:t>
            </a:r>
            <a:r>
              <a:rPr lang="en-US" b="1" dirty="0" smtClean="0">
                <a:solidFill>
                  <a:srgbClr val="FF0000"/>
                </a:solidFill>
              </a:rPr>
              <a:t>LOW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 smtClean="0"/>
              <a:t>Time Frame: 10 years</a:t>
            </a:r>
            <a:endParaRPr lang="en-US" dirty="0"/>
          </a:p>
          <a:p>
            <a:pPr lvl="1"/>
            <a:r>
              <a:rPr lang="en-US" dirty="0"/>
              <a:t>Overall Tree Risk: </a:t>
            </a:r>
            <a:r>
              <a:rPr lang="en-US" b="1" dirty="0" smtClean="0">
                <a:solidFill>
                  <a:srgbClr val="FF0000"/>
                </a:solidFill>
              </a:rPr>
              <a:t>MODERATE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9" t="-479" b="479"/>
          <a:stretch/>
        </p:blipFill>
        <p:spPr>
          <a:xfrm>
            <a:off x="389744" y="1683355"/>
            <a:ext cx="5896932" cy="443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7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Black Hat </a:t>
            </a:r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Hacking TRAQ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532680" y="2017245"/>
            <a:ext cx="5086663" cy="231491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Splitting Targets</a:t>
            </a:r>
          </a:p>
          <a:p>
            <a:r>
              <a:rPr lang="en-US" sz="3200" dirty="0" smtClean="0"/>
              <a:t>Splitting Tree Parts</a:t>
            </a:r>
          </a:p>
          <a:p>
            <a:r>
              <a:rPr lang="en-US" sz="3200" dirty="0" smtClean="0"/>
              <a:t>Modifying Time Frame</a:t>
            </a:r>
          </a:p>
        </p:txBody>
      </p:sp>
      <p:pic>
        <p:nvPicPr>
          <p:cNvPr id="4" name="Picture 2" descr="C:\Users\James\Desktop\Work\Arboriculture\Research and Education\Teaching and courses\Speaking Engagements\ISA Conference Ohio 2018\graphics\Black-hat-clip-art-at-vector-clip-art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94" y="4116175"/>
            <a:ext cx="3573056" cy="244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8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James\Desktop\Work\Arboriculture\Research and Education\Teaching and courses\Speaking Engagements\ISA Conference Ohio 2018\graphics\white-h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610" y="3813129"/>
            <a:ext cx="3977390" cy="274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White Hat </a:t>
            </a:r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Hacking TRAQ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638269" y="1627501"/>
            <a:ext cx="7060367" cy="28845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Identify and justify time frame</a:t>
            </a:r>
          </a:p>
          <a:p>
            <a:r>
              <a:rPr lang="en-US" sz="3200" dirty="0" smtClean="0"/>
              <a:t>Identify tree parts</a:t>
            </a:r>
          </a:p>
          <a:p>
            <a:r>
              <a:rPr lang="en-US" sz="3200" dirty="0" smtClean="0"/>
              <a:t>Identify targets</a:t>
            </a:r>
          </a:p>
          <a:p>
            <a:r>
              <a:rPr lang="en-US" sz="3200" dirty="0" smtClean="0"/>
              <a:t>Communicate each individual risk posed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66494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James\Desktop\Work\Arboriculture\Research and Education\Teaching and courses\Speaking Engagements\ISA Conference Ohio 2018\graphics\white-h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610" y="3813129"/>
            <a:ext cx="3977390" cy="274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White Hat </a:t>
            </a:r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Hacking TRAQ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638269" y="1627501"/>
            <a:ext cx="7060367" cy="288453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NOT:</a:t>
            </a:r>
          </a:p>
          <a:p>
            <a:pPr marL="137160" indent="0">
              <a:buNone/>
            </a:pPr>
            <a:r>
              <a:rPr lang="en-US" sz="3200" dirty="0" smtClean="0"/>
              <a:t>       </a:t>
            </a:r>
            <a:r>
              <a:rPr lang="en-US" sz="3200" dirty="0" smtClean="0">
                <a:solidFill>
                  <a:srgbClr val="FF0000"/>
                </a:solidFill>
              </a:rPr>
              <a:t>“The tree poses a high risk.”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77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Black Hat </a:t>
            </a:r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Hacking TRAQ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532680" y="2017245"/>
            <a:ext cx="5086663" cy="231491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Splitting Targets</a:t>
            </a:r>
          </a:p>
          <a:p>
            <a:r>
              <a:rPr lang="en-US" sz="3200" dirty="0" smtClean="0"/>
              <a:t>Splitting Tree Parts</a:t>
            </a:r>
          </a:p>
          <a:p>
            <a:r>
              <a:rPr lang="en-US" sz="3200" dirty="0" smtClean="0"/>
              <a:t>Modifying Time Frame</a:t>
            </a:r>
          </a:p>
        </p:txBody>
      </p:sp>
      <p:pic>
        <p:nvPicPr>
          <p:cNvPr id="4" name="Picture 2" descr="C:\Users\James\Desktop\Work\Arboriculture\Research and Education\Teaching and courses\Speaking Engagements\ISA Conference Ohio 2018\graphics\Black-hat-clip-art-at-vector-clip-art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94" y="4116175"/>
            <a:ext cx="3573056" cy="244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79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James\Desktop\Work\Arboriculture\Research and Education\Teaching and courses\Speaking Engagements\ISA Conference Ohio 2018\graphics\white-h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610" y="3813129"/>
            <a:ext cx="3977390" cy="274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White Hat </a:t>
            </a:r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Hacking TRAQ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638269" y="1627501"/>
            <a:ext cx="7060367" cy="288453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Try this</a:t>
            </a:r>
            <a:r>
              <a:rPr lang="en-US" sz="3200" b="1" dirty="0" smtClean="0"/>
              <a:t>:</a:t>
            </a:r>
          </a:p>
          <a:p>
            <a:pPr marL="137160" indent="0"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“The risk posed by whole tree failure striking a parked vehicle in the next three year time frame is high.”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4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James\Desktop\Work\Arboriculture\Research and Education\Teaching and courses\Speaking Engagements\ISA Conference Ohio 2018\graphics\white-h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610" y="3813129"/>
            <a:ext cx="3977390" cy="274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White Hat </a:t>
            </a:r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Hacking TRAQ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638269" y="1627501"/>
            <a:ext cx="7060367" cy="288453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Try this</a:t>
            </a:r>
            <a:r>
              <a:rPr lang="en-US" sz="3200" b="1" dirty="0" smtClean="0"/>
              <a:t>:</a:t>
            </a:r>
          </a:p>
          <a:p>
            <a:pPr marL="137160" indent="0"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“The risk posed by </a:t>
            </a:r>
            <a:r>
              <a:rPr lang="en-US" sz="3200" u="sng" dirty="0" smtClean="0">
                <a:solidFill>
                  <a:srgbClr val="FF0000"/>
                </a:solidFill>
              </a:rPr>
              <a:t>whole tree</a:t>
            </a:r>
            <a:r>
              <a:rPr lang="en-US" sz="3200" dirty="0" smtClean="0">
                <a:solidFill>
                  <a:srgbClr val="FF0000"/>
                </a:solidFill>
              </a:rPr>
              <a:t> failure striking a </a:t>
            </a:r>
            <a:r>
              <a:rPr lang="en-US" sz="3200" u="sng" dirty="0" smtClean="0">
                <a:solidFill>
                  <a:srgbClr val="FF0000"/>
                </a:solidFill>
              </a:rPr>
              <a:t>parked vehicle</a:t>
            </a:r>
            <a:r>
              <a:rPr lang="en-US" sz="3200" dirty="0" smtClean="0">
                <a:solidFill>
                  <a:srgbClr val="FF0000"/>
                </a:solidFill>
              </a:rPr>
              <a:t> in the next </a:t>
            </a:r>
            <a:r>
              <a:rPr lang="en-US" sz="3200" u="sng" dirty="0" smtClean="0">
                <a:solidFill>
                  <a:srgbClr val="FF0000"/>
                </a:solidFill>
              </a:rPr>
              <a:t>three year </a:t>
            </a:r>
            <a:r>
              <a:rPr lang="en-US" sz="3200" dirty="0" smtClean="0">
                <a:solidFill>
                  <a:srgbClr val="FF0000"/>
                </a:solidFill>
              </a:rPr>
              <a:t>time frame is high.”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mes\Desktop\Work\Arboriculture\Research and Education\Teaching and courses\Speaking Engagements\ISA Conference Ohio 2018\graphics\Black-hat-clip-art-at-vector-clip-art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30" y="2920973"/>
            <a:ext cx="2885658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ames\Desktop\Work\Arboriculture\Research and Education\Teaching and courses\Speaking Engagements\ISA Conference Ohio 2018\graphics\white-h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584" y="2801917"/>
            <a:ext cx="3202587" cy="220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339930" y="374387"/>
            <a:ext cx="6216299" cy="1094647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White Hat Hacking</a:t>
            </a:r>
            <a:endParaRPr lang="en-US" sz="5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497327" y="1768839"/>
            <a:ext cx="5901505" cy="794842"/>
          </a:xfrm>
          <a:prstGeom prst="rect">
            <a:avLst/>
          </a:prstGeom>
        </p:spPr>
        <p:txBody>
          <a:bodyPr vert="horz" anchor="ctr">
            <a:normAutofit fontScale="92500"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TRAQ Methodology</a:t>
            </a:r>
            <a:endParaRPr lang="en-US" sz="5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01933" y="1326447"/>
            <a:ext cx="892292" cy="502352"/>
          </a:xfrm>
          <a:prstGeom prst="rect">
            <a:avLst/>
          </a:prstGeom>
        </p:spPr>
        <p:txBody>
          <a:bodyPr vert="horz" anchor="ctr">
            <a:normAutofit fontScale="9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the</a:t>
            </a:r>
            <a:endParaRPr lang="en-US" sz="5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0506" y="3445144"/>
            <a:ext cx="3623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James Komen</a:t>
            </a:r>
          </a:p>
          <a:p>
            <a:pPr algn="ctr"/>
            <a:r>
              <a:rPr lang="en-US" sz="2400" dirty="0" smtClean="0"/>
              <a:t>jameskomen@gmail.com</a:t>
            </a:r>
          </a:p>
          <a:p>
            <a:pPr algn="ctr"/>
            <a:r>
              <a:rPr lang="en-US" sz="2400" dirty="0" smtClean="0"/>
              <a:t>1-703-439-0569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9133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1"/>
            <a:ext cx="12201021" cy="6863074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73099" y="2753188"/>
            <a:ext cx="7162800" cy="321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White Hat Hacking </a:t>
            </a:r>
            <a:r>
              <a:rPr lang="en-US" altLang="en-US" sz="30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the TRAQ </a:t>
            </a:r>
            <a:r>
              <a:rPr lang="en-US" altLang="en-US" sz="3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Methodology</a:t>
            </a:r>
            <a:r>
              <a:rPr lang="en-US" altLang="en-US" sz="3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	</a:t>
            </a:r>
            <a:r>
              <a:rPr lang="en-US" altLang="en-US" sz="800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			</a:t>
            </a:r>
            <a:endParaRPr lang="en-US" altLang="en-US" sz="8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  <a:p>
            <a:pPr marL="1085850" lvl="1" indent="-342900">
              <a:spcBef>
                <a:spcPct val="0"/>
              </a:spcBef>
            </a:pPr>
            <a:r>
              <a:rPr lang="en-US" altLang="en-US" sz="2000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James Komen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000" dirty="0">
              <a:solidFill>
                <a:srgbClr val="807F4C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Code: </a:t>
            </a:r>
            <a:r>
              <a:rPr lang="en-US" altLang="en-US" sz="3600" b="1" dirty="0" smtClean="0">
                <a:solidFill>
                  <a:srgbClr val="5E9028"/>
                </a:solidFill>
                <a:latin typeface="+mn-lt"/>
              </a:rPr>
              <a:t>CF-18-077</a:t>
            </a:r>
            <a:endParaRPr lang="en-US" altLang="en-US" sz="3600" b="1" dirty="0">
              <a:solidFill>
                <a:srgbClr val="5E9028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500" dirty="0">
              <a:solidFill>
                <a:srgbClr val="807F4C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2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0.75 A, T, L, M, </a:t>
            </a:r>
            <a:r>
              <a:rPr lang="fr-FR" altLang="en-US" sz="2200" b="1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Bm</a:t>
            </a:r>
            <a:endParaRPr lang="fr-FR" altLang="en-US" sz="22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4" y="1"/>
            <a:ext cx="12191496" cy="818644"/>
          </a:xfrm>
          <a:prstGeom prst="rect">
            <a:avLst/>
          </a:prstGeom>
          <a:solidFill>
            <a:srgbClr val="5E9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2624" y="142875"/>
            <a:ext cx="3714238" cy="695325"/>
          </a:xfrm>
        </p:spPr>
        <p:txBody>
          <a:bodyPr>
            <a:normAutofit/>
          </a:bodyPr>
          <a:lstStyle/>
          <a:p>
            <a:r>
              <a:rPr lang="en-US" altLang="en-US" sz="3000" b="1" dirty="0"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Tuesday, 7 August</a:t>
            </a:r>
            <a:endParaRPr lang="en-US" altLang="en-US" sz="3000" i="1" dirty="0" smtClean="0">
              <a:solidFill>
                <a:schemeClr val="tx1"/>
              </a:solidFill>
              <a:effectLst/>
              <a:latin typeface="Gill Sans MT" panose="020B0502020104020203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086600" y="142875"/>
            <a:ext cx="4736434" cy="695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000" i="1" dirty="0" smtClean="0">
                <a:latin typeface="Gill Sans MT" panose="020B0502020104020203" pitchFamily="34" charset="0"/>
              </a:rPr>
              <a:t>2018 ISA Annual Conference  </a:t>
            </a:r>
          </a:p>
        </p:txBody>
      </p:sp>
    </p:spTree>
    <p:extLst>
      <p:ext uri="{BB962C8B-B14F-4D97-AF65-F5344CB8AC3E}">
        <p14:creationId xmlns:p14="http://schemas.microsoft.com/office/powerpoint/2010/main" val="425365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0" b="14051"/>
          <a:stretch/>
        </p:blipFill>
        <p:spPr>
          <a:xfrm>
            <a:off x="630401" y="1394084"/>
            <a:ext cx="5500576" cy="5119117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i="1" dirty="0" smtClean="0"/>
              <a:t>Quercus agrifolia</a:t>
            </a:r>
            <a:endParaRPr lang="en-US" dirty="0" smtClean="0"/>
          </a:p>
          <a:p>
            <a:pPr lvl="1"/>
            <a:r>
              <a:rPr lang="en-US" dirty="0" smtClean="0"/>
              <a:t>Between two houses</a:t>
            </a:r>
          </a:p>
          <a:p>
            <a:pPr lvl="1"/>
            <a:r>
              <a:rPr lang="en-US" dirty="0" smtClean="0"/>
              <a:t>Known basal cavity defect in trunk</a:t>
            </a:r>
          </a:p>
          <a:p>
            <a:pPr lvl="1"/>
            <a:r>
              <a:rPr lang="en-US" dirty="0" smtClean="0"/>
              <a:t>Direction of fall is </a:t>
            </a:r>
            <a:r>
              <a:rPr lang="en-US" i="1" u="sng" dirty="0" smtClean="0"/>
              <a:t>not known</a:t>
            </a:r>
            <a:endParaRPr lang="en-US" i="1" u="sng" dirty="0"/>
          </a:p>
        </p:txBody>
      </p:sp>
    </p:spTree>
    <p:extLst>
      <p:ext uri="{BB962C8B-B14F-4D97-AF65-F5344CB8AC3E}">
        <p14:creationId xmlns:p14="http://schemas.microsoft.com/office/powerpoint/2010/main" val="196820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8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8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9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3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8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Hacking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Black Hat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White Hat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59895" y="2450177"/>
            <a:ext cx="4636957" cy="3763963"/>
          </a:xfrm>
        </p:spPr>
        <p:txBody>
          <a:bodyPr/>
          <a:lstStyle/>
          <a:p>
            <a:r>
              <a:rPr lang="en-US" dirty="0" smtClean="0"/>
              <a:t>Exploits system weaknesses for personal gain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Locates system weaknesses to inform users and improve the system</a:t>
            </a:r>
            <a:endParaRPr lang="en-US" dirty="0"/>
          </a:p>
        </p:txBody>
      </p:sp>
      <p:pic>
        <p:nvPicPr>
          <p:cNvPr id="2050" name="Picture 2" descr="C:\Users\James\Desktop\Work\Arboriculture\Research and Education\Teaching and courses\Speaking Engagements\ISA Conference Ohio 2018\graphics\Spy-vs-S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77130" y="3284330"/>
            <a:ext cx="28575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1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1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7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1" y="1175427"/>
            <a:ext cx="10255718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likelihood of impact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Medium likelihood of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Tree or tree part may be EXPECTED to impact the target if it were to fail.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Tree or tree part COULD impact the target if it were to fail but impact is not expected.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9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0" b="14051"/>
          <a:stretch/>
        </p:blipFill>
        <p:spPr>
          <a:xfrm>
            <a:off x="630401" y="1394084"/>
            <a:ext cx="5500576" cy="5119117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i="1" dirty="0" smtClean="0"/>
              <a:t>Quercus agrifolia</a:t>
            </a:r>
            <a:endParaRPr lang="en-US" dirty="0" smtClean="0"/>
          </a:p>
          <a:p>
            <a:pPr lvl="1"/>
            <a:r>
              <a:rPr lang="en-US" dirty="0" smtClean="0"/>
              <a:t>Between two houses</a:t>
            </a:r>
          </a:p>
          <a:p>
            <a:pPr lvl="1"/>
            <a:r>
              <a:rPr lang="en-US" dirty="0" smtClean="0"/>
              <a:t>Known basal cavity defect in trunk</a:t>
            </a:r>
          </a:p>
          <a:p>
            <a:pPr lvl="1"/>
            <a:r>
              <a:rPr lang="en-US" dirty="0" smtClean="0"/>
              <a:t>Direction of fall is </a:t>
            </a:r>
            <a:r>
              <a:rPr lang="en-US" i="1" u="sng" dirty="0" smtClean="0"/>
              <a:t>not known</a:t>
            </a:r>
            <a:endParaRPr lang="en-US" i="1" u="sng" dirty="0"/>
          </a:p>
        </p:txBody>
      </p:sp>
    </p:spTree>
    <p:extLst>
      <p:ext uri="{BB962C8B-B14F-4D97-AF65-F5344CB8AC3E}">
        <p14:creationId xmlns:p14="http://schemas.microsoft.com/office/powerpoint/2010/main" val="296485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1" y="1175427"/>
            <a:ext cx="10255718" cy="543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7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1" y="1175427"/>
            <a:ext cx="10255718" cy="543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7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1" y="1175427"/>
            <a:ext cx="10255718" cy="543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1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1" y="1175427"/>
            <a:ext cx="10255718" cy="543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TRAQ Methodology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Components</a:t>
            </a:r>
          </a:p>
          <a:p>
            <a:pPr lvl="1"/>
            <a:r>
              <a:rPr lang="en-US" dirty="0" smtClean="0"/>
              <a:t>Likelihood of failure</a:t>
            </a:r>
          </a:p>
          <a:p>
            <a:pPr lvl="1"/>
            <a:r>
              <a:rPr lang="en-US" dirty="0" smtClean="0"/>
              <a:t>Likelihood of impact</a:t>
            </a:r>
          </a:p>
          <a:p>
            <a:pPr lvl="1"/>
            <a:r>
              <a:rPr lang="en-US" dirty="0" smtClean="0"/>
              <a:t>Consequences of failure</a:t>
            </a:r>
          </a:p>
          <a:p>
            <a:r>
              <a:rPr lang="en-US" dirty="0" smtClean="0"/>
              <a:t>Terms</a:t>
            </a:r>
          </a:p>
          <a:p>
            <a:pPr lvl="1"/>
            <a:r>
              <a:rPr lang="en-US" dirty="0" smtClean="0"/>
              <a:t>Time Frame</a:t>
            </a:r>
          </a:p>
          <a:p>
            <a:pPr lvl="1"/>
            <a:r>
              <a:rPr lang="en-US" dirty="0"/>
              <a:t>Risk Categorization</a:t>
            </a:r>
          </a:p>
          <a:p>
            <a:pPr lvl="1"/>
            <a:r>
              <a:rPr lang="en-US" dirty="0" smtClean="0"/>
              <a:t>Risk Rating</a:t>
            </a:r>
          </a:p>
          <a:p>
            <a:pPr lvl="1"/>
            <a:r>
              <a:rPr lang="en-US" dirty="0" smtClean="0"/>
              <a:t>Overall Risk Rating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28578" r="2412" b="13147"/>
          <a:stretch/>
        </p:blipFill>
        <p:spPr>
          <a:xfrm>
            <a:off x="6265889" y="1469036"/>
            <a:ext cx="5141626" cy="2353456"/>
          </a:xfrm>
        </p:spPr>
      </p:pic>
      <p:pic>
        <p:nvPicPr>
          <p:cNvPr id="3074" name="Picture 2" descr="C:\Users\James\Desktop\Work\Arboriculture\Research and Education\Teaching and courses\Speaking Engagements\ISA Conference Ohio 2018\graphics\matrix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878" y="4076835"/>
            <a:ext cx="5126637" cy="235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26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1" y="1175427"/>
            <a:ext cx="10255718" cy="543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6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1" y="1175427"/>
            <a:ext cx="10255718" cy="543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1" y="1175427"/>
            <a:ext cx="10255718" cy="543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1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1" y="1175427"/>
            <a:ext cx="10255718" cy="543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1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1" y="1175427"/>
            <a:ext cx="10255718" cy="543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2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0" b="14051"/>
          <a:stretch/>
        </p:blipFill>
        <p:spPr>
          <a:xfrm>
            <a:off x="630401" y="1394084"/>
            <a:ext cx="5500576" cy="5119117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i="1" dirty="0" smtClean="0"/>
              <a:t>ANY House</a:t>
            </a:r>
            <a:endParaRPr lang="en-US" dirty="0" smtClean="0"/>
          </a:p>
          <a:p>
            <a:pPr lvl="1"/>
            <a:r>
              <a:rPr lang="en-US" dirty="0" smtClean="0"/>
              <a:t>Overall Tree Risk: </a:t>
            </a:r>
            <a:r>
              <a:rPr lang="en-US" b="1" dirty="0" smtClean="0">
                <a:solidFill>
                  <a:srgbClr val="FF0000"/>
                </a:solidFill>
              </a:rPr>
              <a:t>MODERATE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i="1" dirty="0" smtClean="0"/>
              <a:t>Joe’s House </a:t>
            </a:r>
            <a:r>
              <a:rPr lang="en-US" dirty="0" smtClean="0"/>
              <a:t>and </a:t>
            </a:r>
            <a:r>
              <a:rPr lang="en-US" i="1" dirty="0" smtClean="0"/>
              <a:t>Mary’s House</a:t>
            </a:r>
          </a:p>
          <a:p>
            <a:pPr lvl="1"/>
            <a:r>
              <a:rPr lang="en-US" dirty="0" smtClean="0"/>
              <a:t>Overall Tree Risk: </a:t>
            </a:r>
            <a:r>
              <a:rPr lang="en-US" b="1" dirty="0" smtClean="0">
                <a:solidFill>
                  <a:srgbClr val="FF0000"/>
                </a:solidFill>
              </a:rPr>
              <a:t>LOW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3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0" b="14051"/>
          <a:stretch/>
        </p:blipFill>
        <p:spPr>
          <a:xfrm>
            <a:off x="630401" y="1394084"/>
            <a:ext cx="5500576" cy="5119117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Correlation Coefficient</a:t>
            </a:r>
          </a:p>
          <a:p>
            <a:pPr lvl="1"/>
            <a:r>
              <a:rPr lang="en-US" dirty="0" smtClean="0"/>
              <a:t>A measurement of the co-dependence of two variables</a:t>
            </a:r>
          </a:p>
          <a:p>
            <a:pPr lvl="1"/>
            <a:r>
              <a:rPr lang="en-US" dirty="0" smtClean="0"/>
              <a:t>Positive or Negative</a:t>
            </a:r>
          </a:p>
          <a:p>
            <a:pPr lvl="1"/>
            <a:r>
              <a:rPr lang="en-US" dirty="0" smtClean="0"/>
              <a:t>Not addressed in TRAQ methodology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0386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0" b="14051"/>
          <a:stretch/>
        </p:blipFill>
        <p:spPr>
          <a:xfrm>
            <a:off x="630401" y="1394084"/>
            <a:ext cx="5500576" cy="5119117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Correlation Coefficient</a:t>
            </a:r>
          </a:p>
          <a:p>
            <a:pPr lvl="1"/>
            <a:r>
              <a:rPr lang="en-US" dirty="0" smtClean="0"/>
              <a:t>Negative Correlation</a:t>
            </a:r>
          </a:p>
          <a:p>
            <a:pPr lvl="1"/>
            <a:r>
              <a:rPr lang="en-US" dirty="0" smtClean="0"/>
              <a:t>If tree does NOT fall towards JOE’S HOUSE, then it will fall towards MARY’S HOUSE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498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0" b="14051"/>
          <a:stretch/>
        </p:blipFill>
        <p:spPr>
          <a:xfrm>
            <a:off x="630401" y="1394084"/>
            <a:ext cx="5500576" cy="5119117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97599" y="1600201"/>
            <a:ext cx="5749562" cy="4525963"/>
          </a:xfrm>
        </p:spPr>
        <p:txBody>
          <a:bodyPr/>
          <a:lstStyle/>
          <a:p>
            <a:r>
              <a:rPr lang="en-US" dirty="0" smtClean="0"/>
              <a:t>Correlation Coefficient</a:t>
            </a:r>
          </a:p>
          <a:p>
            <a:pPr lvl="1"/>
            <a:r>
              <a:rPr lang="en-US" sz="2200" dirty="0" smtClean="0"/>
              <a:t>Likelihood of impacting A is MEDIUM</a:t>
            </a:r>
          </a:p>
          <a:p>
            <a:pPr lvl="1"/>
            <a:r>
              <a:rPr lang="en-US" sz="2200" dirty="0" smtClean="0"/>
              <a:t>Likelihood of impacting B is MEDIUM</a:t>
            </a:r>
          </a:p>
          <a:p>
            <a:pPr lvl="1"/>
            <a:r>
              <a:rPr lang="en-US" sz="2200" dirty="0" smtClean="0"/>
              <a:t>Likelihood of impacting either A or B is HIGH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4610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Targets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0" b="14051"/>
          <a:stretch/>
        </p:blipFill>
        <p:spPr>
          <a:xfrm>
            <a:off x="630401" y="1394084"/>
            <a:ext cx="5500576" cy="5119117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Correlation Coefficient</a:t>
            </a:r>
          </a:p>
          <a:p>
            <a:pPr lvl="1"/>
            <a:r>
              <a:rPr lang="en-US" dirty="0" smtClean="0"/>
              <a:t>Likelihood of impacting ANY house is greater than the likelihood of impacting ONE SPECIFIC house.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653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Likelihood of Failure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Chance that the tree or tree part will fail in a given time frame</a:t>
            </a:r>
          </a:p>
          <a:p>
            <a:pPr lvl="1"/>
            <a:r>
              <a:rPr lang="en-US" dirty="0" smtClean="0"/>
              <a:t>Imminent</a:t>
            </a:r>
          </a:p>
          <a:p>
            <a:pPr lvl="1"/>
            <a:r>
              <a:rPr lang="en-US" dirty="0" smtClean="0"/>
              <a:t>Probable</a:t>
            </a:r>
          </a:p>
          <a:p>
            <a:pPr lvl="1"/>
            <a:r>
              <a:rPr lang="en-US" dirty="0" smtClean="0"/>
              <a:t>Possible</a:t>
            </a:r>
          </a:p>
          <a:p>
            <a:pPr lvl="1"/>
            <a:r>
              <a:rPr lang="en-US" dirty="0" smtClean="0"/>
              <a:t>Improbable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458" y="1598951"/>
            <a:ext cx="5765268" cy="45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8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0" y="1348354"/>
            <a:ext cx="5470594" cy="5264362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97599" y="1600201"/>
            <a:ext cx="5599659" cy="4525963"/>
          </a:xfrm>
        </p:spPr>
        <p:txBody>
          <a:bodyPr/>
          <a:lstStyle/>
          <a:p>
            <a:r>
              <a:rPr lang="en-US" i="1" dirty="0"/>
              <a:t>Quercus agrifolia</a:t>
            </a:r>
            <a:endParaRPr lang="en-US" dirty="0"/>
          </a:p>
          <a:p>
            <a:pPr lvl="1"/>
            <a:r>
              <a:rPr lang="en-US" dirty="0" smtClean="0"/>
              <a:t>Several large scaffold branches overextended over house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66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0" y="1348354"/>
            <a:ext cx="5470594" cy="5264361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97599" y="1600201"/>
            <a:ext cx="5599659" cy="4525963"/>
          </a:xfrm>
        </p:spPr>
        <p:txBody>
          <a:bodyPr/>
          <a:lstStyle/>
          <a:p>
            <a:r>
              <a:rPr lang="en-US" i="1" dirty="0"/>
              <a:t>Quercus agrifolia</a:t>
            </a:r>
            <a:endParaRPr lang="en-US" dirty="0"/>
          </a:p>
          <a:p>
            <a:pPr lvl="1"/>
            <a:r>
              <a:rPr lang="en-US" dirty="0" smtClean="0"/>
              <a:t>Several large scaffold branches overextended over house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37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0" y="1348354"/>
            <a:ext cx="5470594" cy="5264361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97599" y="1600201"/>
            <a:ext cx="5599659" cy="4525963"/>
          </a:xfrm>
        </p:spPr>
        <p:txBody>
          <a:bodyPr/>
          <a:lstStyle/>
          <a:p>
            <a:r>
              <a:rPr lang="en-US" i="1" dirty="0"/>
              <a:t>Quercus agrifolia</a:t>
            </a:r>
            <a:endParaRPr lang="en-US" dirty="0"/>
          </a:p>
          <a:p>
            <a:pPr lvl="1"/>
            <a:r>
              <a:rPr lang="en-US" dirty="0" smtClean="0"/>
              <a:t>Several large scaffold branches overextended over house</a:t>
            </a:r>
            <a:endParaRPr lang="en-US" dirty="0"/>
          </a:p>
          <a:p>
            <a:pPr lvl="1"/>
            <a:r>
              <a:rPr lang="en-US" dirty="0" smtClean="0"/>
              <a:t>If failure were to occur, likelihood of impact would be HIGH</a:t>
            </a:r>
          </a:p>
        </p:txBody>
      </p:sp>
    </p:spTree>
    <p:extLst>
      <p:ext uri="{BB962C8B-B14F-4D97-AF65-F5344CB8AC3E}">
        <p14:creationId xmlns:p14="http://schemas.microsoft.com/office/powerpoint/2010/main" val="353875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0" y="1348354"/>
            <a:ext cx="5470594" cy="5264361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97599" y="1600201"/>
            <a:ext cx="5599659" cy="4525963"/>
          </a:xfrm>
        </p:spPr>
        <p:txBody>
          <a:bodyPr/>
          <a:lstStyle/>
          <a:p>
            <a:r>
              <a:rPr lang="en-US" i="1" dirty="0"/>
              <a:t>Quercus agrifolia</a:t>
            </a:r>
            <a:endParaRPr lang="en-US" dirty="0"/>
          </a:p>
          <a:p>
            <a:pPr lvl="1"/>
            <a:r>
              <a:rPr lang="en-US" dirty="0" smtClean="0"/>
              <a:t>Several large scaffold branches overextended over house</a:t>
            </a:r>
            <a:endParaRPr lang="en-US" dirty="0"/>
          </a:p>
          <a:p>
            <a:pPr lvl="1"/>
            <a:r>
              <a:rPr lang="en-US" dirty="0" smtClean="0"/>
              <a:t>If failure were to occur, likelihood of impact would be HIGH</a:t>
            </a:r>
          </a:p>
          <a:p>
            <a:pPr lvl="1"/>
            <a:r>
              <a:rPr lang="en-US" dirty="0" smtClean="0"/>
              <a:t>If impact were to occur, consequences would be SIGNIFICANT</a:t>
            </a:r>
            <a:endParaRPr lang="en-US" i="1" u="sng" dirty="0"/>
          </a:p>
        </p:txBody>
      </p:sp>
    </p:spTree>
    <p:extLst>
      <p:ext uri="{BB962C8B-B14F-4D97-AF65-F5344CB8AC3E}">
        <p14:creationId xmlns:p14="http://schemas.microsoft.com/office/powerpoint/2010/main" val="51307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0" y="1214946"/>
            <a:ext cx="10671720" cy="5658042"/>
          </a:xfrm>
        </p:spPr>
      </p:pic>
    </p:spTree>
    <p:extLst>
      <p:ext uri="{BB962C8B-B14F-4D97-AF65-F5344CB8AC3E}">
        <p14:creationId xmlns:p14="http://schemas.microsoft.com/office/powerpoint/2010/main" val="144403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0" y="1214946"/>
            <a:ext cx="10671720" cy="5658041"/>
          </a:xfrm>
        </p:spPr>
      </p:pic>
    </p:spTree>
    <p:extLst>
      <p:ext uri="{BB962C8B-B14F-4D97-AF65-F5344CB8AC3E}">
        <p14:creationId xmlns:p14="http://schemas.microsoft.com/office/powerpoint/2010/main" val="65128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0" y="1214946"/>
            <a:ext cx="10671720" cy="5658041"/>
          </a:xfrm>
        </p:spPr>
      </p:pic>
    </p:spTree>
    <p:extLst>
      <p:ext uri="{BB962C8B-B14F-4D97-AF65-F5344CB8AC3E}">
        <p14:creationId xmlns:p14="http://schemas.microsoft.com/office/powerpoint/2010/main" val="51095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0" y="1214946"/>
            <a:ext cx="10671720" cy="5658041"/>
          </a:xfrm>
        </p:spPr>
      </p:pic>
    </p:spTree>
    <p:extLst>
      <p:ext uri="{BB962C8B-B14F-4D97-AF65-F5344CB8AC3E}">
        <p14:creationId xmlns:p14="http://schemas.microsoft.com/office/powerpoint/2010/main" val="14048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0" y="1214946"/>
            <a:ext cx="10671720" cy="5658041"/>
          </a:xfrm>
        </p:spPr>
      </p:pic>
    </p:spTree>
    <p:extLst>
      <p:ext uri="{BB962C8B-B14F-4D97-AF65-F5344CB8AC3E}">
        <p14:creationId xmlns:p14="http://schemas.microsoft.com/office/powerpoint/2010/main" val="166274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0" y="1214946"/>
            <a:ext cx="10671720" cy="5658041"/>
          </a:xfrm>
        </p:spPr>
      </p:pic>
    </p:spTree>
    <p:extLst>
      <p:ext uri="{BB962C8B-B14F-4D97-AF65-F5344CB8AC3E}">
        <p14:creationId xmlns:p14="http://schemas.microsoft.com/office/powerpoint/2010/main" val="273880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Likelihood of Impact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Chance that the tree or tree part will strike the target if it were to fail</a:t>
            </a:r>
          </a:p>
          <a:p>
            <a:pPr lvl="1"/>
            <a:r>
              <a:rPr lang="en-US" dirty="0" smtClean="0"/>
              <a:t>High</a:t>
            </a:r>
          </a:p>
          <a:p>
            <a:pPr lvl="1"/>
            <a:r>
              <a:rPr lang="en-US" dirty="0" smtClean="0"/>
              <a:t>Medium</a:t>
            </a:r>
          </a:p>
          <a:p>
            <a:pPr lvl="1"/>
            <a:r>
              <a:rPr lang="en-US" dirty="0" smtClean="0"/>
              <a:t>Low</a:t>
            </a:r>
          </a:p>
          <a:p>
            <a:pPr lvl="1"/>
            <a:r>
              <a:rPr lang="en-US" dirty="0" smtClean="0"/>
              <a:t>Very Low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9"/>
          <a:stretch/>
        </p:blipFill>
        <p:spPr>
          <a:xfrm>
            <a:off x="5568845" y="1840043"/>
            <a:ext cx="6417647" cy="403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2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0" y="1214946"/>
            <a:ext cx="10671720" cy="5658041"/>
          </a:xfrm>
        </p:spPr>
      </p:pic>
    </p:spTree>
    <p:extLst>
      <p:ext uri="{BB962C8B-B14F-4D97-AF65-F5344CB8AC3E}">
        <p14:creationId xmlns:p14="http://schemas.microsoft.com/office/powerpoint/2010/main" val="26296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0" y="1214946"/>
            <a:ext cx="10671720" cy="5658041"/>
          </a:xfrm>
        </p:spPr>
      </p:pic>
    </p:spTree>
    <p:extLst>
      <p:ext uri="{BB962C8B-B14F-4D97-AF65-F5344CB8AC3E}">
        <p14:creationId xmlns:p14="http://schemas.microsoft.com/office/powerpoint/2010/main" val="276839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1" y="1214946"/>
            <a:ext cx="10671718" cy="5658041"/>
          </a:xfrm>
        </p:spPr>
      </p:pic>
    </p:spTree>
    <p:extLst>
      <p:ext uri="{BB962C8B-B14F-4D97-AF65-F5344CB8AC3E}">
        <p14:creationId xmlns:p14="http://schemas.microsoft.com/office/powerpoint/2010/main" val="415158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09599" y="1535113"/>
            <a:ext cx="5986074" cy="75088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Possible</a:t>
            </a:r>
          </a:p>
          <a:p>
            <a:r>
              <a:rPr lang="en-US" dirty="0"/>
              <a:t>likelihood of </a:t>
            </a:r>
            <a:r>
              <a:rPr lang="en-US" dirty="0" smtClean="0"/>
              <a:t>Failure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633871" cy="75088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Improbable</a:t>
            </a:r>
          </a:p>
          <a:p>
            <a:r>
              <a:rPr lang="en-US" dirty="0"/>
              <a:t>likelihood of </a:t>
            </a:r>
            <a:r>
              <a:rPr lang="en-US" dirty="0" smtClean="0"/>
              <a:t>Failure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Tree or tree part may fail in extreme weather conditions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It is unlikely to fail in normal weather conditions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Tree or tree part is not likely to fail in normal weather conditions.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It may not fail even in extreme weather conditions.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85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0" y="1348354"/>
            <a:ext cx="5470594" cy="5264361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97599" y="1600201"/>
            <a:ext cx="5599659" cy="4525963"/>
          </a:xfrm>
        </p:spPr>
        <p:txBody>
          <a:bodyPr/>
          <a:lstStyle/>
          <a:p>
            <a:r>
              <a:rPr lang="en-US" i="1" dirty="0"/>
              <a:t>Quercus agrifolia</a:t>
            </a:r>
            <a:endParaRPr lang="en-US" dirty="0"/>
          </a:p>
          <a:p>
            <a:pPr lvl="1"/>
            <a:r>
              <a:rPr lang="en-US" dirty="0" smtClean="0"/>
              <a:t>Several large scaffold branches overextended over house</a:t>
            </a:r>
            <a:endParaRPr lang="en-US" dirty="0"/>
          </a:p>
          <a:p>
            <a:pPr lvl="1"/>
            <a:r>
              <a:rPr lang="en-US" dirty="0" smtClean="0"/>
              <a:t>If failure were to occur, likelihood of impact would be HIGH</a:t>
            </a:r>
          </a:p>
          <a:p>
            <a:pPr lvl="1"/>
            <a:r>
              <a:rPr lang="en-US" dirty="0" smtClean="0"/>
              <a:t>If impact were to occur, consequences would be SIGNIFICANT</a:t>
            </a:r>
            <a:endParaRPr lang="en-US" i="1" u="sng" dirty="0"/>
          </a:p>
        </p:txBody>
      </p:sp>
    </p:spTree>
    <p:extLst>
      <p:ext uri="{BB962C8B-B14F-4D97-AF65-F5344CB8AC3E}">
        <p14:creationId xmlns:p14="http://schemas.microsoft.com/office/powerpoint/2010/main" val="365211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39" y="1214946"/>
            <a:ext cx="10671722" cy="5658043"/>
          </a:xfrm>
        </p:spPr>
      </p:pic>
    </p:spTree>
    <p:extLst>
      <p:ext uri="{BB962C8B-B14F-4D97-AF65-F5344CB8AC3E}">
        <p14:creationId xmlns:p14="http://schemas.microsoft.com/office/powerpoint/2010/main" val="323425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39" y="1214946"/>
            <a:ext cx="10671722" cy="5658042"/>
          </a:xfrm>
        </p:spPr>
      </p:pic>
    </p:spTree>
    <p:extLst>
      <p:ext uri="{BB962C8B-B14F-4D97-AF65-F5344CB8AC3E}">
        <p14:creationId xmlns:p14="http://schemas.microsoft.com/office/powerpoint/2010/main" val="43768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0" y="1214946"/>
            <a:ext cx="10671720" cy="5658042"/>
          </a:xfrm>
        </p:spPr>
      </p:pic>
    </p:spTree>
    <p:extLst>
      <p:ext uri="{BB962C8B-B14F-4D97-AF65-F5344CB8AC3E}">
        <p14:creationId xmlns:p14="http://schemas.microsoft.com/office/powerpoint/2010/main" val="231142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0" y="1214946"/>
            <a:ext cx="10671720" cy="5658042"/>
          </a:xfrm>
        </p:spPr>
      </p:pic>
    </p:spTree>
    <p:extLst>
      <p:ext uri="{BB962C8B-B14F-4D97-AF65-F5344CB8AC3E}">
        <p14:creationId xmlns:p14="http://schemas.microsoft.com/office/powerpoint/2010/main" val="427993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0" y="1214946"/>
            <a:ext cx="10671720" cy="5658042"/>
          </a:xfrm>
        </p:spPr>
      </p:pic>
    </p:spTree>
    <p:extLst>
      <p:ext uri="{BB962C8B-B14F-4D97-AF65-F5344CB8AC3E}">
        <p14:creationId xmlns:p14="http://schemas.microsoft.com/office/powerpoint/2010/main" val="208508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Consequences of Failure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amount of damage or harm caused by a tree or tree part failing and impacting a </a:t>
            </a:r>
            <a:r>
              <a:rPr lang="en-US" dirty="0" smtClean="0"/>
              <a:t>target.</a:t>
            </a:r>
          </a:p>
          <a:p>
            <a:pPr lvl="1"/>
            <a:r>
              <a:rPr lang="en-US" dirty="0" smtClean="0"/>
              <a:t>Severe</a:t>
            </a:r>
            <a:endParaRPr lang="en-US" dirty="0"/>
          </a:p>
          <a:p>
            <a:pPr lvl="1"/>
            <a:r>
              <a:rPr lang="en-US" dirty="0" smtClean="0"/>
              <a:t>Significant</a:t>
            </a:r>
          </a:p>
          <a:p>
            <a:pPr lvl="1"/>
            <a:r>
              <a:rPr lang="en-US" dirty="0" smtClean="0"/>
              <a:t>Minor</a:t>
            </a:r>
          </a:p>
          <a:p>
            <a:pPr lvl="1"/>
            <a:r>
              <a:rPr lang="en-US" dirty="0" smtClean="0"/>
              <a:t>Negligible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r="32166"/>
          <a:stretch/>
        </p:blipFill>
        <p:spPr>
          <a:xfrm>
            <a:off x="6218420" y="1660161"/>
            <a:ext cx="5654064" cy="462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1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0" y="1214946"/>
            <a:ext cx="10671720" cy="5658042"/>
          </a:xfrm>
        </p:spPr>
      </p:pic>
    </p:spTree>
    <p:extLst>
      <p:ext uri="{BB962C8B-B14F-4D97-AF65-F5344CB8AC3E}">
        <p14:creationId xmlns:p14="http://schemas.microsoft.com/office/powerpoint/2010/main" val="287890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0" y="1214946"/>
            <a:ext cx="10671720" cy="5658042"/>
          </a:xfrm>
        </p:spPr>
      </p:pic>
    </p:spTree>
    <p:extLst>
      <p:ext uri="{BB962C8B-B14F-4D97-AF65-F5344CB8AC3E}">
        <p14:creationId xmlns:p14="http://schemas.microsoft.com/office/powerpoint/2010/main" val="372440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0" y="1214946"/>
            <a:ext cx="10671720" cy="5658042"/>
          </a:xfrm>
        </p:spPr>
      </p:pic>
    </p:spTree>
    <p:extLst>
      <p:ext uri="{BB962C8B-B14F-4D97-AF65-F5344CB8AC3E}">
        <p14:creationId xmlns:p14="http://schemas.microsoft.com/office/powerpoint/2010/main" val="224807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0" y="1214946"/>
            <a:ext cx="10671720" cy="5658042"/>
          </a:xfrm>
        </p:spPr>
      </p:pic>
    </p:spTree>
    <p:extLst>
      <p:ext uri="{BB962C8B-B14F-4D97-AF65-F5344CB8AC3E}">
        <p14:creationId xmlns:p14="http://schemas.microsoft.com/office/powerpoint/2010/main" val="215231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0" y="1348354"/>
            <a:ext cx="5470594" cy="5264362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97599" y="1600201"/>
            <a:ext cx="5719581" cy="4525963"/>
          </a:xfrm>
        </p:spPr>
        <p:txBody>
          <a:bodyPr/>
          <a:lstStyle/>
          <a:p>
            <a:r>
              <a:rPr lang="en-US" i="1" dirty="0"/>
              <a:t>ANY </a:t>
            </a:r>
            <a:r>
              <a:rPr lang="en-US" i="1" dirty="0" smtClean="0"/>
              <a:t>Branch</a:t>
            </a:r>
            <a:endParaRPr lang="en-US" dirty="0"/>
          </a:p>
          <a:p>
            <a:pPr lvl="1"/>
            <a:r>
              <a:rPr lang="en-US" dirty="0"/>
              <a:t>Overall Tree Risk: </a:t>
            </a:r>
            <a:r>
              <a:rPr lang="en-US" b="1" dirty="0">
                <a:solidFill>
                  <a:srgbClr val="FF0000"/>
                </a:solidFill>
              </a:rPr>
              <a:t>MODERATE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i="1" dirty="0" smtClean="0"/>
              <a:t>Branch 1</a:t>
            </a:r>
            <a:r>
              <a:rPr lang="en-US" dirty="0" smtClean="0"/>
              <a:t>, </a:t>
            </a:r>
            <a:r>
              <a:rPr lang="en-US" i="1" dirty="0" smtClean="0"/>
              <a:t>Branch 2</a:t>
            </a:r>
            <a:r>
              <a:rPr lang="en-US" dirty="0" smtClean="0"/>
              <a:t>, and </a:t>
            </a:r>
            <a:r>
              <a:rPr lang="en-US" i="1" dirty="0" smtClean="0"/>
              <a:t>Branch 3</a:t>
            </a:r>
            <a:endParaRPr lang="en-US" i="1" dirty="0"/>
          </a:p>
          <a:p>
            <a:pPr lvl="1"/>
            <a:r>
              <a:rPr lang="en-US" dirty="0"/>
              <a:t>Overall Tree Risk: </a:t>
            </a:r>
            <a:r>
              <a:rPr lang="en-US" b="1" dirty="0">
                <a:solidFill>
                  <a:srgbClr val="FF0000"/>
                </a:solidFill>
              </a:rPr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28210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0" y="1348354"/>
            <a:ext cx="5470594" cy="5264362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97599" y="1600201"/>
            <a:ext cx="5719581" cy="4525963"/>
          </a:xfrm>
        </p:spPr>
        <p:txBody>
          <a:bodyPr/>
          <a:lstStyle/>
          <a:p>
            <a:r>
              <a:rPr lang="en-US" dirty="0"/>
              <a:t>Correlation </a:t>
            </a:r>
            <a:r>
              <a:rPr lang="en-US" dirty="0" smtClean="0"/>
              <a:t>Coefficient</a:t>
            </a:r>
          </a:p>
          <a:p>
            <a:pPr lvl="1"/>
            <a:r>
              <a:rPr lang="en-US" dirty="0" smtClean="0"/>
              <a:t>Positive Correlation</a:t>
            </a:r>
          </a:p>
          <a:p>
            <a:pPr lvl="1"/>
            <a:r>
              <a:rPr lang="en-US" dirty="0" smtClean="0"/>
              <a:t>If a storm is bad enough to make Branch 1 fail, then Branches 2 and 3 are more likely to fail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13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0" y="1348354"/>
            <a:ext cx="5470594" cy="5264362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994400" cy="4525963"/>
          </a:xfrm>
        </p:spPr>
        <p:txBody>
          <a:bodyPr/>
          <a:lstStyle/>
          <a:p>
            <a:r>
              <a:rPr lang="en-US" dirty="0"/>
              <a:t>Correlation </a:t>
            </a:r>
            <a:r>
              <a:rPr lang="en-US" dirty="0" smtClean="0"/>
              <a:t>Coefficient</a:t>
            </a:r>
          </a:p>
          <a:p>
            <a:pPr lvl="1"/>
            <a:r>
              <a:rPr lang="en-US" dirty="0" smtClean="0"/>
              <a:t>Likelihood of failure of Branch 1:</a:t>
            </a:r>
            <a:br>
              <a:rPr lang="en-US" dirty="0" smtClean="0"/>
            </a:br>
            <a:r>
              <a:rPr lang="en-US" dirty="0" smtClean="0"/>
              <a:t>IMPROBABLE</a:t>
            </a:r>
          </a:p>
          <a:p>
            <a:pPr lvl="1"/>
            <a:r>
              <a:rPr lang="en-US" dirty="0"/>
              <a:t>Likelihood of failure of Branch </a:t>
            </a:r>
            <a:r>
              <a:rPr lang="en-US" dirty="0" smtClean="0"/>
              <a:t>2: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IMPROBABLE</a:t>
            </a:r>
          </a:p>
          <a:p>
            <a:pPr lvl="1"/>
            <a:r>
              <a:rPr lang="en-US" dirty="0"/>
              <a:t>Likelihood of failure of Branch </a:t>
            </a:r>
            <a:r>
              <a:rPr lang="en-US" dirty="0" smtClean="0"/>
              <a:t>3: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IMPROBABLE</a:t>
            </a:r>
          </a:p>
          <a:p>
            <a:pPr lvl="1"/>
            <a:r>
              <a:rPr lang="en-US" dirty="0"/>
              <a:t>Likelihood of failure of </a:t>
            </a:r>
            <a:r>
              <a:rPr lang="en-US" dirty="0" smtClean="0"/>
              <a:t>ANY Branch: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52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Splitting Tree Parts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0" y="1348354"/>
            <a:ext cx="5470594" cy="5264362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97599" y="1600201"/>
            <a:ext cx="5719581" cy="4525963"/>
          </a:xfrm>
        </p:spPr>
        <p:txBody>
          <a:bodyPr/>
          <a:lstStyle/>
          <a:p>
            <a:r>
              <a:rPr lang="en-US" dirty="0"/>
              <a:t>Correlation </a:t>
            </a:r>
            <a:r>
              <a:rPr lang="en-US" dirty="0" smtClean="0"/>
              <a:t>Coefficient</a:t>
            </a:r>
          </a:p>
          <a:p>
            <a:pPr lvl="1"/>
            <a:r>
              <a:rPr lang="en-US" dirty="0" smtClean="0"/>
              <a:t>Likelihood of ANY branch failing is greater than likelihood of ONE SPECIFIC branch failing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01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5" y="1600200"/>
            <a:ext cx="5262869" cy="4525963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i="1" dirty="0" smtClean="0"/>
              <a:t>Acer saccharinum</a:t>
            </a:r>
            <a:endParaRPr lang="en-US" dirty="0"/>
          </a:p>
          <a:p>
            <a:pPr lvl="1"/>
            <a:r>
              <a:rPr lang="en-US" dirty="0" smtClean="0"/>
              <a:t>Growing in heavily irrigated lawn</a:t>
            </a:r>
            <a:endParaRPr lang="en-US" dirty="0"/>
          </a:p>
          <a:p>
            <a:pPr lvl="1"/>
            <a:r>
              <a:rPr lang="en-US" dirty="0" smtClean="0"/>
              <a:t>Hollow trunk when sounded</a:t>
            </a:r>
          </a:p>
          <a:p>
            <a:pPr lvl="1"/>
            <a:r>
              <a:rPr lang="en-US" dirty="0" smtClean="0"/>
              <a:t>Observed fungal fruiting bodies at root crown</a:t>
            </a:r>
          </a:p>
        </p:txBody>
      </p:sp>
    </p:spTree>
    <p:extLst>
      <p:ext uri="{BB962C8B-B14F-4D97-AF65-F5344CB8AC3E}">
        <p14:creationId xmlns:p14="http://schemas.microsoft.com/office/powerpoint/2010/main" val="245163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5" y="1600200"/>
            <a:ext cx="5262869" cy="4525963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i="1" dirty="0" smtClean="0"/>
              <a:t>Acer saccharinum</a:t>
            </a:r>
            <a:endParaRPr lang="en-US" dirty="0"/>
          </a:p>
          <a:p>
            <a:pPr lvl="1"/>
            <a:r>
              <a:rPr lang="en-US" dirty="0" smtClean="0"/>
              <a:t>Growing in heavily irrigated lawn</a:t>
            </a:r>
            <a:endParaRPr lang="en-US" dirty="0"/>
          </a:p>
          <a:p>
            <a:pPr lvl="1"/>
            <a:r>
              <a:rPr lang="en-US" dirty="0" smtClean="0"/>
              <a:t>Hollow trunk when sounded</a:t>
            </a:r>
          </a:p>
          <a:p>
            <a:pPr lvl="1"/>
            <a:r>
              <a:rPr lang="en-US" dirty="0" smtClean="0"/>
              <a:t>Observed fungal fruiting bodies at root crown</a:t>
            </a:r>
          </a:p>
          <a:p>
            <a:pPr lvl="1"/>
            <a:r>
              <a:rPr lang="en-US" dirty="0" smtClean="0"/>
              <a:t>Street and driveway have </a:t>
            </a:r>
            <a:r>
              <a:rPr lang="en-US" i="1" dirty="0" smtClean="0"/>
              <a:t>frequent</a:t>
            </a:r>
            <a:r>
              <a:rPr lang="en-US" dirty="0" smtClean="0"/>
              <a:t> occupancy of parked vehicles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25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84223" y="1469036"/>
            <a:ext cx="5066675" cy="146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251554" cy="1337871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period of time over which the likelihood of failure is assessed.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2" r="7426"/>
          <a:stretch/>
        </p:blipFill>
        <p:spPr>
          <a:xfrm>
            <a:off x="5908609" y="1805086"/>
            <a:ext cx="5738749" cy="413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7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5" y="1600200"/>
            <a:ext cx="5262869" cy="4525963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i="1" dirty="0" smtClean="0"/>
              <a:t>Acer saccharinum</a:t>
            </a:r>
            <a:endParaRPr lang="en-US" dirty="0"/>
          </a:p>
          <a:p>
            <a:pPr lvl="1"/>
            <a:r>
              <a:rPr lang="en-US" dirty="0" smtClean="0"/>
              <a:t>Growing in heavily irrigated lawn</a:t>
            </a:r>
            <a:endParaRPr lang="en-US" dirty="0"/>
          </a:p>
          <a:p>
            <a:pPr lvl="1"/>
            <a:r>
              <a:rPr lang="en-US" dirty="0" smtClean="0"/>
              <a:t>Hollow trunk when sounded</a:t>
            </a:r>
          </a:p>
          <a:p>
            <a:pPr lvl="1"/>
            <a:r>
              <a:rPr lang="en-US" dirty="0" smtClean="0"/>
              <a:t>Observed fungal fruiting bodies at root crown</a:t>
            </a:r>
          </a:p>
          <a:p>
            <a:pPr lvl="1"/>
            <a:r>
              <a:rPr lang="en-US" dirty="0" smtClean="0"/>
              <a:t>Street and driveway have </a:t>
            </a:r>
            <a:r>
              <a:rPr lang="en-US" i="1" dirty="0" smtClean="0"/>
              <a:t>frequent</a:t>
            </a:r>
            <a:r>
              <a:rPr lang="en-US" dirty="0" smtClean="0"/>
              <a:t> occupancy of parked vehicles</a:t>
            </a:r>
          </a:p>
          <a:p>
            <a:pPr lvl="1"/>
            <a:r>
              <a:rPr lang="en-US" dirty="0" smtClean="0"/>
              <a:t>Neighbors have complained about risk posed by tree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1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2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3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1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7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3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9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6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6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Risk Rating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821181" cy="4525963"/>
          </a:xfrm>
        </p:spPr>
        <p:txBody>
          <a:bodyPr/>
          <a:lstStyle/>
          <a:p>
            <a:r>
              <a:rPr lang="en-US" dirty="0" smtClean="0"/>
              <a:t>Combination of three components:</a:t>
            </a:r>
          </a:p>
          <a:p>
            <a:pPr lvl="1"/>
            <a:r>
              <a:rPr lang="en-US" dirty="0" smtClean="0"/>
              <a:t>Likelihood of Failure</a:t>
            </a:r>
          </a:p>
          <a:p>
            <a:pPr lvl="1"/>
            <a:r>
              <a:rPr lang="en-US" dirty="0" smtClean="0"/>
              <a:t>Likelihood of Impact</a:t>
            </a:r>
          </a:p>
          <a:p>
            <a:pPr lvl="1"/>
            <a:r>
              <a:rPr lang="en-US" dirty="0" smtClean="0"/>
              <a:t>Consequences of Failure</a:t>
            </a:r>
          </a:p>
        </p:txBody>
      </p:sp>
      <p:pic>
        <p:nvPicPr>
          <p:cNvPr id="6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28578" r="2412" b="13147"/>
          <a:stretch/>
        </p:blipFill>
        <p:spPr>
          <a:xfrm>
            <a:off x="6505731" y="1469036"/>
            <a:ext cx="5141626" cy="2353456"/>
          </a:xfrm>
        </p:spPr>
      </p:pic>
      <p:pic>
        <p:nvPicPr>
          <p:cNvPr id="7" name="Picture 2" descr="C:\Users\James\Desktop\Work\Arboriculture\Research and Education\Teaching and courses\Speaking Engagements\ISA Conference Ohio 2018\graphics\matrix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720" y="4076835"/>
            <a:ext cx="5126637" cy="235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24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5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5" y="1600200"/>
            <a:ext cx="5262869" cy="4525963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i="1" dirty="0" smtClean="0"/>
              <a:t>Acer saccharinum</a:t>
            </a:r>
            <a:endParaRPr lang="en-US" dirty="0"/>
          </a:p>
          <a:p>
            <a:pPr lvl="1"/>
            <a:r>
              <a:rPr lang="en-US" dirty="0" smtClean="0"/>
              <a:t>Growing in heavily irrigated lawn</a:t>
            </a:r>
            <a:endParaRPr lang="en-US" dirty="0"/>
          </a:p>
          <a:p>
            <a:pPr lvl="1"/>
            <a:r>
              <a:rPr lang="en-US" dirty="0" smtClean="0"/>
              <a:t>Hollow trunk when sounded</a:t>
            </a:r>
          </a:p>
          <a:p>
            <a:pPr lvl="1"/>
            <a:r>
              <a:rPr lang="en-US" dirty="0" smtClean="0"/>
              <a:t>Observed fungal fruiting bodies at root crown</a:t>
            </a:r>
          </a:p>
          <a:p>
            <a:pPr lvl="1"/>
            <a:r>
              <a:rPr lang="en-US" dirty="0" smtClean="0"/>
              <a:t>Street and driveway have </a:t>
            </a:r>
            <a:r>
              <a:rPr lang="en-US" i="1" dirty="0" smtClean="0"/>
              <a:t>frequent</a:t>
            </a:r>
            <a:r>
              <a:rPr lang="en-US" dirty="0" smtClean="0"/>
              <a:t> occupancy of parked vehicles</a:t>
            </a:r>
          </a:p>
          <a:p>
            <a:pPr lvl="1"/>
            <a:r>
              <a:rPr lang="en-US" dirty="0" smtClean="0"/>
              <a:t>Neighbors have complained about risk posed by tree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46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3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4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2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2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7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7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5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0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Risk Categorization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64628" y="1360358"/>
            <a:ext cx="10288251" cy="4525963"/>
          </a:xfrm>
        </p:spPr>
        <p:txBody>
          <a:bodyPr/>
          <a:lstStyle/>
          <a:p>
            <a:r>
              <a:rPr lang="en-US" dirty="0" smtClean="0"/>
              <a:t>Combining components of risk assessment</a:t>
            </a:r>
            <a:endParaRPr lang="en-US" dirty="0" smtClean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9" b="7468"/>
          <a:stretch/>
        </p:blipFill>
        <p:spPr>
          <a:xfrm>
            <a:off x="1070962" y="1948722"/>
            <a:ext cx="10411504" cy="4557010"/>
          </a:xfrm>
        </p:spPr>
      </p:pic>
    </p:spTree>
    <p:extLst>
      <p:ext uri="{BB962C8B-B14F-4D97-AF65-F5344CB8AC3E}">
        <p14:creationId xmlns:p14="http://schemas.microsoft.com/office/powerpoint/2010/main" val="239026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8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9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0" y="1628234"/>
            <a:ext cx="5470594" cy="4704602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97599" y="1600201"/>
            <a:ext cx="5719581" cy="4525963"/>
          </a:xfrm>
        </p:spPr>
        <p:txBody>
          <a:bodyPr/>
          <a:lstStyle/>
          <a:p>
            <a:r>
              <a:rPr lang="en-US" dirty="0" smtClean="0"/>
              <a:t>Time Frame: 3 years</a:t>
            </a:r>
            <a:endParaRPr lang="en-US" dirty="0"/>
          </a:p>
          <a:p>
            <a:pPr lvl="1"/>
            <a:r>
              <a:rPr lang="en-US" dirty="0"/>
              <a:t>Overall Tree Risk: </a:t>
            </a:r>
            <a:r>
              <a:rPr lang="en-US" b="1" dirty="0">
                <a:solidFill>
                  <a:srgbClr val="FF0000"/>
                </a:solidFill>
              </a:rPr>
              <a:t>MODERATE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 smtClean="0"/>
              <a:t>Time Frame: 30 days</a:t>
            </a:r>
            <a:endParaRPr lang="en-US" dirty="0"/>
          </a:p>
          <a:p>
            <a:pPr lvl="1"/>
            <a:r>
              <a:rPr lang="en-US" dirty="0"/>
              <a:t>Overall Tree Risk: </a:t>
            </a:r>
            <a:r>
              <a:rPr lang="en-US" b="1" dirty="0">
                <a:solidFill>
                  <a:srgbClr val="FF0000"/>
                </a:solidFill>
              </a:rPr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130803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9" t="-479" b="479"/>
          <a:stretch/>
        </p:blipFill>
        <p:spPr>
          <a:xfrm>
            <a:off x="389744" y="1683355"/>
            <a:ext cx="5896932" cy="4432632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i="1" dirty="0" smtClean="0"/>
              <a:t>Quercus agrifolia</a:t>
            </a:r>
            <a:endParaRPr lang="en-US" dirty="0"/>
          </a:p>
          <a:p>
            <a:pPr lvl="1"/>
            <a:r>
              <a:rPr lang="en-US" dirty="0" smtClean="0"/>
              <a:t>Growing in natural form</a:t>
            </a:r>
          </a:p>
          <a:p>
            <a:pPr lvl="1"/>
            <a:r>
              <a:rPr lang="en-US" dirty="0" smtClean="0"/>
              <a:t>Ample response growth</a:t>
            </a:r>
          </a:p>
          <a:p>
            <a:pPr lvl="1"/>
            <a:r>
              <a:rPr lang="en-US" dirty="0" smtClean="0"/>
              <a:t>Extends over house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90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9" t="-479" b="479"/>
          <a:stretch/>
        </p:blipFill>
        <p:spPr>
          <a:xfrm>
            <a:off x="389744" y="1683355"/>
            <a:ext cx="5896932" cy="4432632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i="1" dirty="0" smtClean="0"/>
              <a:t>Quercus agrifolia</a:t>
            </a:r>
            <a:endParaRPr lang="en-US" dirty="0"/>
          </a:p>
          <a:p>
            <a:pPr lvl="1"/>
            <a:r>
              <a:rPr lang="en-US" dirty="0" smtClean="0"/>
              <a:t>Growing in natural form</a:t>
            </a:r>
          </a:p>
          <a:p>
            <a:pPr lvl="1"/>
            <a:r>
              <a:rPr lang="en-US" dirty="0" smtClean="0"/>
              <a:t>Ample response growth</a:t>
            </a:r>
          </a:p>
          <a:p>
            <a:pPr lvl="1"/>
            <a:r>
              <a:rPr lang="en-US" dirty="0" smtClean="0"/>
              <a:t>Extends over house</a:t>
            </a:r>
          </a:p>
          <a:p>
            <a:pPr lvl="1"/>
            <a:r>
              <a:rPr lang="en-US" dirty="0"/>
              <a:t>Protected by municipal ordinance (bylaw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Developer wants to remove it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05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2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6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5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9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Heavy" pitchFamily="34" charset="0"/>
              </a:rPr>
              <a:t>Modifying Time Frame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/>
              <a:latin typeface="Franklin Gothic Heavy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0" y="1175427"/>
            <a:ext cx="10255720" cy="5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6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2309</TotalTime>
  <Words>1163</Words>
  <Application>Microsoft Office PowerPoint</Application>
  <PresentationFormat>Custom</PresentationFormat>
  <Paragraphs>304</Paragraphs>
  <Slides>123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24" baseType="lpstr">
      <vt:lpstr>Apex</vt:lpstr>
      <vt:lpstr>PowerPoint Presentation</vt:lpstr>
      <vt:lpstr>Hacking</vt:lpstr>
      <vt:lpstr>TRAQ Methodology</vt:lpstr>
      <vt:lpstr>Likelihood of Failure</vt:lpstr>
      <vt:lpstr>Likelihood of Impact</vt:lpstr>
      <vt:lpstr>Consequences of Failure</vt:lpstr>
      <vt:lpstr>Time Frame</vt:lpstr>
      <vt:lpstr>Risk Rating</vt:lpstr>
      <vt:lpstr>Risk Categorization</vt:lpstr>
      <vt:lpstr>Overall Risk Rating</vt:lpstr>
      <vt:lpstr>Overall Risk Rating</vt:lpstr>
      <vt:lpstr>Black Hat Hacking TRAQ</vt:lpstr>
      <vt:lpstr>Splitting Targets</vt:lpstr>
      <vt:lpstr>Splitting Targets</vt:lpstr>
      <vt:lpstr>Splitting Targets</vt:lpstr>
      <vt:lpstr>Splitting Targets</vt:lpstr>
      <vt:lpstr>Splitting Targets</vt:lpstr>
      <vt:lpstr>Splitting Targets</vt:lpstr>
      <vt:lpstr>Splitting Targets</vt:lpstr>
      <vt:lpstr>Splitting Targets</vt:lpstr>
      <vt:lpstr>Splitting Targets</vt:lpstr>
      <vt:lpstr>Splitting Targets</vt:lpstr>
      <vt:lpstr>Splitting Targets</vt:lpstr>
      <vt:lpstr>Splitting Targets</vt:lpstr>
      <vt:lpstr>Splitting Targets</vt:lpstr>
      <vt:lpstr>Splitting Targets</vt:lpstr>
      <vt:lpstr>Splitting Targets</vt:lpstr>
      <vt:lpstr>Splitting Targets</vt:lpstr>
      <vt:lpstr>Splitting Targets</vt:lpstr>
      <vt:lpstr>Splitting Targets</vt:lpstr>
      <vt:lpstr>Splitting Targets</vt:lpstr>
      <vt:lpstr>Splitting Targets</vt:lpstr>
      <vt:lpstr>Splitting Targets</vt:lpstr>
      <vt:lpstr>Splitting Targets</vt:lpstr>
      <vt:lpstr>Splitting Targets</vt:lpstr>
      <vt:lpstr>Splitting Targets</vt:lpstr>
      <vt:lpstr>Splitting Targets</vt:lpstr>
      <vt:lpstr>Splitting Targets</vt:lpstr>
      <vt:lpstr>Splitting Targets</vt:lpstr>
      <vt:lpstr>Splitting Tree Parts</vt:lpstr>
      <vt:lpstr>Splitting Tree Parts</vt:lpstr>
      <vt:lpstr>Splitting Tree Parts</vt:lpstr>
      <vt:lpstr>Splitting Tree Parts</vt:lpstr>
      <vt:lpstr>Splitting Tree Parts</vt:lpstr>
      <vt:lpstr>Splitting Tree Parts</vt:lpstr>
      <vt:lpstr>Splitting Tree Parts</vt:lpstr>
      <vt:lpstr>Splitting Tree Parts</vt:lpstr>
      <vt:lpstr>Splitting Tree Parts</vt:lpstr>
      <vt:lpstr>Splitting Tree Parts</vt:lpstr>
      <vt:lpstr>Splitting Tree Parts</vt:lpstr>
      <vt:lpstr>Splitting Tree Parts</vt:lpstr>
      <vt:lpstr>Splitting Tree Parts</vt:lpstr>
      <vt:lpstr>Splitting Tree Parts</vt:lpstr>
      <vt:lpstr>Splitting Tree Parts</vt:lpstr>
      <vt:lpstr>Splitting Tree Parts</vt:lpstr>
      <vt:lpstr>Splitting Tree Parts</vt:lpstr>
      <vt:lpstr>Splitting Tree Parts</vt:lpstr>
      <vt:lpstr>Splitting Tree Parts</vt:lpstr>
      <vt:lpstr>Splitting Tree Parts</vt:lpstr>
      <vt:lpstr>Splitting Tree Parts</vt:lpstr>
      <vt:lpstr>Splitting Tree Parts</vt:lpstr>
      <vt:lpstr>Splitting Tree Parts</vt:lpstr>
      <vt:lpstr>Splitting Tree Parts</vt:lpstr>
      <vt:lpstr>Splitting Tree Parts</vt:lpstr>
      <vt:lpstr>Splitting Tree Parts</vt:lpstr>
      <vt:lpstr>Splitting Tree Parts</vt:lpstr>
      <vt:lpstr>Splitting Tree Parts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Modifying Time Frame</vt:lpstr>
      <vt:lpstr>Black Hat Hacking TRAQ</vt:lpstr>
      <vt:lpstr>White Hat Hacking TRAQ</vt:lpstr>
      <vt:lpstr>White Hat Hacking TRAQ</vt:lpstr>
      <vt:lpstr>White Hat Hacking TRAQ</vt:lpstr>
      <vt:lpstr>White Hat Hacking TRAQ</vt:lpstr>
      <vt:lpstr>PowerPoint Presentation</vt:lpstr>
      <vt:lpstr>Tuesday, 7 August</vt:lpstr>
    </vt:vector>
  </TitlesOfParts>
  <Company>International Society of Arboriculture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Beatriz Perez</dc:creator>
  <cp:lastModifiedBy>James</cp:lastModifiedBy>
  <cp:revision>117</cp:revision>
  <dcterms:created xsi:type="dcterms:W3CDTF">2016-06-08T15:35:56Z</dcterms:created>
  <dcterms:modified xsi:type="dcterms:W3CDTF">2018-08-02T13:11:39Z</dcterms:modified>
</cp:coreProperties>
</file>